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56" r:id="rId2"/>
    <p:sldId id="298" r:id="rId3"/>
    <p:sldId id="258" r:id="rId4"/>
    <p:sldId id="259" r:id="rId5"/>
    <p:sldId id="257" r:id="rId6"/>
    <p:sldId id="262" r:id="rId7"/>
    <p:sldId id="264" r:id="rId8"/>
    <p:sldId id="263" r:id="rId9"/>
    <p:sldId id="265" r:id="rId10"/>
    <p:sldId id="266" r:id="rId11"/>
    <p:sldId id="267" r:id="rId12"/>
    <p:sldId id="269" r:id="rId13"/>
    <p:sldId id="278" r:id="rId14"/>
    <p:sldId id="274" r:id="rId15"/>
    <p:sldId id="275" r:id="rId16"/>
    <p:sldId id="276" r:id="rId17"/>
    <p:sldId id="270" r:id="rId18"/>
    <p:sldId id="273" r:id="rId19"/>
    <p:sldId id="279" r:id="rId20"/>
    <p:sldId id="280" r:id="rId21"/>
    <p:sldId id="281" r:id="rId22"/>
    <p:sldId id="283" r:id="rId23"/>
    <p:sldId id="285" r:id="rId24"/>
    <p:sldId id="286" r:id="rId25"/>
    <p:sldId id="290" r:id="rId26"/>
    <p:sldId id="291" r:id="rId27"/>
    <p:sldId id="292" r:id="rId28"/>
    <p:sldId id="293" r:id="rId29"/>
    <p:sldId id="294" r:id="rId30"/>
    <p:sldId id="295" r:id="rId31"/>
    <p:sldId id="289" r:id="rId32"/>
    <p:sldId id="299" r:id="rId33"/>
    <p:sldId id="300" r:id="rId34"/>
    <p:sldId id="304" r:id="rId35"/>
    <p:sldId id="305" r:id="rId36"/>
    <p:sldId id="301" r:id="rId37"/>
    <p:sldId id="302" r:id="rId38"/>
    <p:sldId id="306" r:id="rId39"/>
    <p:sldId id="303" r:id="rId40"/>
    <p:sldId id="296" r:id="rId41"/>
    <p:sldId id="260" r:id="rId42"/>
    <p:sldId id="261" r:id="rId43"/>
    <p:sldId id="268" r:id="rId44"/>
    <p:sldId id="307" r:id="rId45"/>
    <p:sldId id="284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7755" autoAdjust="0"/>
  </p:normalViewPr>
  <p:slideViewPr>
    <p:cSldViewPr snapToGrid="0">
      <p:cViewPr varScale="1">
        <p:scale>
          <a:sx n="63" d="100"/>
          <a:sy n="63" d="100"/>
        </p:scale>
        <p:origin x="10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25EFCF-0259-4628-8B22-73E772D923CC}" type="datetimeFigureOut">
              <a:rPr lang="it-IT" smtClean="0"/>
              <a:t>20/02/2022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EF2911-1234-401F-B291-0AD74E0F880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8063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goal of </a:t>
            </a:r>
            <a:r>
              <a:rPr lang="it-IT" dirty="0" err="1"/>
              <a:t>this</a:t>
            </a:r>
            <a:r>
              <a:rPr lang="it-IT" dirty="0"/>
              <a:t> project </a:t>
            </a:r>
            <a:r>
              <a:rPr lang="it-IT" dirty="0" err="1"/>
              <a:t>is</a:t>
            </a:r>
            <a:r>
              <a:rPr lang="it-IT" dirty="0"/>
              <a:t> to </a:t>
            </a:r>
            <a:r>
              <a:rPr lang="it-IT" dirty="0" err="1"/>
              <a:t>present</a:t>
            </a:r>
            <a:r>
              <a:rPr lang="it-IT" dirty="0"/>
              <a:t> a </a:t>
            </a:r>
            <a:r>
              <a:rPr lang="it-IT" dirty="0" err="1"/>
              <a:t>recent</a:t>
            </a:r>
            <a:r>
              <a:rPr lang="it-IT" dirty="0"/>
              <a:t> study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demonstrated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beta VAE can </a:t>
            </a:r>
            <a:r>
              <a:rPr lang="it-IT" dirty="0" err="1"/>
              <a:t>discover</a:t>
            </a:r>
            <a:r>
              <a:rPr lang="it-IT" dirty="0"/>
              <a:t> </a:t>
            </a:r>
            <a:r>
              <a:rPr lang="it-IT" dirty="0" err="1"/>
              <a:t>latent</a:t>
            </a:r>
            <a:r>
              <a:rPr lang="it-IT" dirty="0"/>
              <a:t> </a:t>
            </a:r>
            <a:r>
              <a:rPr lang="it-IT" dirty="0" err="1"/>
              <a:t>units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strong </a:t>
            </a:r>
            <a:r>
              <a:rPr lang="it-IT" dirty="0" err="1"/>
              <a:t>correspondence</a:t>
            </a:r>
            <a:r>
              <a:rPr lang="it-IT" dirty="0"/>
              <a:t> with single </a:t>
            </a:r>
            <a:r>
              <a:rPr lang="it-IT" dirty="0" err="1"/>
              <a:t>neuron</a:t>
            </a:r>
            <a:r>
              <a:rPr lang="it-IT" dirty="0"/>
              <a:t> </a:t>
            </a:r>
            <a:r>
              <a:rPr lang="it-IT" dirty="0" err="1"/>
              <a:t>response</a:t>
            </a:r>
            <a:r>
              <a:rPr lang="it-IT" dirty="0"/>
              <a:t> in the face patch system of the </a:t>
            </a:r>
            <a:r>
              <a:rPr lang="it-IT" dirty="0" err="1"/>
              <a:t>inferotemporal</a:t>
            </a:r>
            <a:r>
              <a:rPr lang="it-IT" dirty="0"/>
              <a:t> </a:t>
            </a:r>
            <a:r>
              <a:rPr lang="it-IT" dirty="0" err="1"/>
              <a:t>cortex</a:t>
            </a:r>
            <a:r>
              <a:rPr lang="it-IT" dirty="0"/>
              <a:t>, </a:t>
            </a:r>
            <a:r>
              <a:rPr lang="it-IT" dirty="0" err="1"/>
              <a:t>which</a:t>
            </a:r>
            <a:r>
              <a:rPr lang="it-IT" dirty="0"/>
              <a:t> are </a:t>
            </a:r>
            <a:r>
              <a:rPr lang="it-IT" dirty="0" err="1"/>
              <a:t>specific</a:t>
            </a:r>
            <a:r>
              <a:rPr lang="it-IT" dirty="0"/>
              <a:t> networks of </a:t>
            </a:r>
            <a:r>
              <a:rPr lang="it-IT" dirty="0" err="1"/>
              <a:t>neurons</a:t>
            </a:r>
            <a:r>
              <a:rPr lang="it-IT" dirty="0"/>
              <a:t> in </a:t>
            </a:r>
            <a:r>
              <a:rPr lang="it-IT" dirty="0" err="1"/>
              <a:t>primates</a:t>
            </a:r>
            <a:r>
              <a:rPr lang="it-IT" dirty="0"/>
              <a:t> </a:t>
            </a:r>
            <a:r>
              <a:rPr lang="it-IT" dirty="0" err="1"/>
              <a:t>involved</a:t>
            </a:r>
            <a:r>
              <a:rPr lang="it-IT" dirty="0"/>
              <a:t> in face </a:t>
            </a:r>
            <a:r>
              <a:rPr lang="it-IT" dirty="0" err="1"/>
              <a:t>detection</a:t>
            </a:r>
            <a:r>
              <a:rPr lang="it-IT" dirty="0"/>
              <a:t> and </a:t>
            </a:r>
            <a:r>
              <a:rPr lang="it-IT" dirty="0" err="1"/>
              <a:t>recognition</a:t>
            </a:r>
            <a:r>
              <a:rPr lang="it-IT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F2911-1234-401F-B291-0AD74E0F8808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285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Given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interpretation</a:t>
            </a:r>
            <a:r>
              <a:rPr lang="it-IT" dirty="0"/>
              <a:t>, in order to </a:t>
            </a:r>
            <a:r>
              <a:rPr lang="it-IT" dirty="0" err="1"/>
              <a:t>optimize</a:t>
            </a:r>
            <a:r>
              <a:rPr lang="it-IT" dirty="0"/>
              <a:t> the </a:t>
            </a:r>
            <a:r>
              <a:rPr lang="it-IT" dirty="0" err="1"/>
              <a:t>objective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 of the </a:t>
            </a:r>
            <a:r>
              <a:rPr lang="it-IT" dirty="0" err="1"/>
              <a:t>betaVAE</a:t>
            </a:r>
            <a:r>
              <a:rPr lang="it-IT" dirty="0"/>
              <a:t> framework,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minimize</a:t>
            </a:r>
            <a:r>
              <a:rPr lang="it-IT" dirty="0"/>
              <a:t> …</a:t>
            </a:r>
          </a:p>
          <a:p>
            <a:pPr marL="171450" indent="-171450">
              <a:buFontTx/>
              <a:buChar char="-"/>
            </a:pP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means</a:t>
            </a:r>
            <a:r>
              <a:rPr lang="it-IT" dirty="0"/>
              <a:t> …</a:t>
            </a:r>
          </a:p>
          <a:p>
            <a:pPr marL="171450" indent="-171450">
              <a:buFontTx/>
              <a:buChar char="-"/>
            </a:pP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consequence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loose</a:t>
            </a:r>
            <a:r>
              <a:rPr lang="it-IT" dirty="0"/>
              <a:t> </a:t>
            </a:r>
            <a:r>
              <a:rPr lang="it-IT" dirty="0" err="1"/>
              <a:t>recon</a:t>
            </a:r>
            <a:r>
              <a:rPr lang="it-IT" dirty="0"/>
              <a:t> </a:t>
            </a:r>
            <a:r>
              <a:rPr lang="it-IT" dirty="0" err="1"/>
              <a:t>quality</a:t>
            </a:r>
            <a:r>
              <a:rPr lang="it-IT" dirty="0"/>
              <a:t> </a:t>
            </a:r>
            <a:r>
              <a:rPr lang="it-IT" dirty="0" err="1"/>
              <a:t>because</a:t>
            </a:r>
            <a:endParaRPr lang="it-IT" dirty="0"/>
          </a:p>
          <a:p>
            <a:pPr marL="171450" indent="-171450">
              <a:buFontTx/>
              <a:buChar char="-"/>
            </a:pPr>
            <a:r>
              <a:rPr lang="it-IT" dirty="0"/>
              <a:t>A </a:t>
            </a:r>
            <a:r>
              <a:rPr lang="it-IT" dirty="0" err="1"/>
              <a:t>solution</a:t>
            </a:r>
            <a:r>
              <a:rPr lang="it-IT" dirty="0"/>
              <a:t> to </a:t>
            </a:r>
            <a:r>
              <a:rPr lang="it-IT" dirty="0" err="1"/>
              <a:t>both</a:t>
            </a:r>
            <a:r>
              <a:rPr lang="it-IT" dirty="0"/>
              <a:t> max </a:t>
            </a:r>
            <a:r>
              <a:rPr lang="it-IT" dirty="0" err="1"/>
              <a:t>recon</a:t>
            </a:r>
            <a:r>
              <a:rPr lang="it-IT" dirty="0"/>
              <a:t> </a:t>
            </a:r>
            <a:r>
              <a:rPr lang="it-IT" dirty="0" err="1"/>
              <a:t>quality</a:t>
            </a:r>
            <a:r>
              <a:rPr lang="it-IT" dirty="0"/>
              <a:t> and min KL </a:t>
            </a:r>
            <a:r>
              <a:rPr lang="it-IT" dirty="0" err="1"/>
              <a:t>is</a:t>
            </a:r>
            <a:r>
              <a:rPr lang="it-IT" dirty="0"/>
              <a:t> to </a:t>
            </a:r>
            <a:r>
              <a:rPr lang="it-IT" dirty="0" err="1"/>
              <a:t>embed</a:t>
            </a:r>
            <a:r>
              <a:rPr lang="it-IT" dirty="0"/>
              <a:t> …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F2911-1234-401F-B291-0AD74E0F8808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8397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know </a:t>
            </a:r>
            <a:r>
              <a:rPr lang="it-IT" dirty="0" err="1"/>
              <a:t>what</a:t>
            </a:r>
            <a:r>
              <a:rPr lang="it-IT" dirty="0"/>
              <a:t> the learning pressure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pushing</a:t>
            </a:r>
            <a:r>
              <a:rPr lang="it-IT" dirty="0"/>
              <a:t> </a:t>
            </a:r>
            <a:r>
              <a:rPr lang="it-IT" dirty="0" err="1"/>
              <a:t>towards</a:t>
            </a:r>
            <a:r>
              <a:rPr lang="it-IT" dirty="0"/>
              <a:t>, an open </a:t>
            </a:r>
            <a:r>
              <a:rPr lang="it-IT" dirty="0" err="1"/>
              <a:t>question</a:t>
            </a:r>
            <a:r>
              <a:rPr lang="it-IT" dirty="0"/>
              <a:t> </a:t>
            </a:r>
            <a:r>
              <a:rPr lang="it-IT" dirty="0" err="1"/>
              <a:t>still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latent</a:t>
            </a:r>
            <a:r>
              <a:rPr lang="it-IT" dirty="0"/>
              <a:t> …</a:t>
            </a:r>
          </a:p>
          <a:p>
            <a:pPr marL="171450" indent="-171450">
              <a:buFontTx/>
              <a:buChar char="-"/>
            </a:pPr>
            <a:r>
              <a:rPr lang="it-IT" dirty="0"/>
              <a:t>The </a:t>
            </a:r>
            <a:r>
              <a:rPr lang="it-IT" dirty="0" err="1"/>
              <a:t>answer</a:t>
            </a:r>
            <a:r>
              <a:rPr lang="it-IT" dirty="0"/>
              <a:t> </a:t>
            </a:r>
            <a:r>
              <a:rPr lang="it-IT" dirty="0" err="1"/>
              <a:t>proposed</a:t>
            </a:r>
            <a:r>
              <a:rPr lang="it-IT" dirty="0"/>
              <a:t> by the paper </a:t>
            </a:r>
            <a:r>
              <a:rPr lang="it-IT" dirty="0" err="1"/>
              <a:t>is</a:t>
            </a:r>
            <a:r>
              <a:rPr lang="it-IT" dirty="0"/>
              <a:t> …</a:t>
            </a:r>
          </a:p>
          <a:p>
            <a:pPr marL="171450" indent="-171450">
              <a:buFontTx/>
              <a:buChar char="-"/>
            </a:pPr>
            <a:r>
              <a:rPr lang="it-IT" dirty="0"/>
              <a:t>To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understand</a:t>
            </a:r>
            <a:r>
              <a:rPr lang="it-IT" dirty="0"/>
              <a:t>, suppose </a:t>
            </a:r>
            <a:r>
              <a:rPr lang="it-IT" dirty="0" err="1"/>
              <a:t>we</a:t>
            </a:r>
            <a:r>
              <a:rPr lang="it-IT" dirty="0"/>
              <a:t> are in scenario </a:t>
            </a:r>
            <a:r>
              <a:rPr lang="it-IT" dirty="0" err="1"/>
              <a:t>where</a:t>
            </a:r>
            <a:r>
              <a:rPr lang="it-IT" dirty="0"/>
              <a:t> … the best </a:t>
            </a:r>
            <a:r>
              <a:rPr lang="it-IT" dirty="0" err="1"/>
              <a:t>thing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can do</a:t>
            </a:r>
          </a:p>
          <a:p>
            <a:pPr marL="171450" indent="-171450">
              <a:buFontTx/>
              <a:buChar char="-"/>
            </a:pPr>
            <a:r>
              <a:rPr lang="it-IT" dirty="0" err="1"/>
              <a:t>As</a:t>
            </a:r>
            <a:r>
              <a:rPr lang="it-IT" dirty="0"/>
              <a:t> an </a:t>
            </a:r>
            <a:r>
              <a:rPr lang="it-IT" dirty="0" err="1"/>
              <a:t>example</a:t>
            </a:r>
            <a:r>
              <a:rPr lang="it-IT" dirty="0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F2911-1234-401F-B291-0AD74E0F8808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62907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 </a:t>
            </a:r>
            <a:r>
              <a:rPr lang="it-IT" dirty="0" err="1"/>
              <a:t>this</a:t>
            </a:r>
            <a:r>
              <a:rPr lang="it-IT" dirty="0"/>
              <a:t> slide </a:t>
            </a:r>
            <a:r>
              <a:rPr lang="it-IT" dirty="0" err="1"/>
              <a:t>I’m</a:t>
            </a:r>
            <a:r>
              <a:rPr lang="it-IT" dirty="0"/>
              <a:t> just </a:t>
            </a:r>
            <a:r>
              <a:rPr lang="it-IT" dirty="0" err="1"/>
              <a:t>going</a:t>
            </a:r>
            <a:r>
              <a:rPr lang="it-IT" dirty="0"/>
              <a:t> to report some </a:t>
            </a:r>
            <a:r>
              <a:rPr lang="it-IT" dirty="0" err="1"/>
              <a:t>results</a:t>
            </a:r>
            <a:r>
              <a:rPr lang="it-IT" dirty="0"/>
              <a:t> </a:t>
            </a:r>
            <a:r>
              <a:rPr lang="it-IT" dirty="0" err="1"/>
              <a:t>obtained</a:t>
            </a:r>
            <a:r>
              <a:rPr lang="it-IT" dirty="0"/>
              <a:t> by </a:t>
            </a:r>
            <a:r>
              <a:rPr lang="it-IT" dirty="0" err="1"/>
              <a:t>betaVAe</a:t>
            </a:r>
            <a:r>
              <a:rPr lang="it-IT" dirty="0"/>
              <a:t> on 2 datasets</a:t>
            </a:r>
          </a:p>
          <a:p>
            <a:pPr marL="171450" indent="-171450">
              <a:buFontTx/>
              <a:buChar char="-"/>
            </a:pPr>
            <a:r>
              <a:rPr lang="it-IT" dirty="0" err="1"/>
              <a:t>CelebA</a:t>
            </a:r>
            <a:r>
              <a:rPr lang="it-IT" dirty="0"/>
              <a:t>,</a:t>
            </a:r>
          </a:p>
          <a:p>
            <a:pPr marL="171450" indent="-171450">
              <a:buFontTx/>
              <a:buChar char="-"/>
            </a:pPr>
            <a:r>
              <a:rPr lang="it-IT" dirty="0"/>
              <a:t>In </a:t>
            </a:r>
            <a:r>
              <a:rPr lang="it-IT" dirty="0" err="1"/>
              <a:t>this</a:t>
            </a:r>
            <a:r>
              <a:rPr lang="it-IT" dirty="0"/>
              <a:t> image are </a:t>
            </a:r>
            <a:r>
              <a:rPr lang="it-IT" dirty="0" err="1"/>
              <a:t>reported</a:t>
            </a:r>
            <a:r>
              <a:rPr lang="it-IT" dirty="0"/>
              <a:t> the </a:t>
            </a:r>
            <a:r>
              <a:rPr lang="it-IT" dirty="0" err="1"/>
              <a:t>traversal</a:t>
            </a:r>
            <a:r>
              <a:rPr lang="it-IT" dirty="0"/>
              <a:t> of the </a:t>
            </a:r>
            <a:r>
              <a:rPr lang="it-IT" dirty="0" err="1"/>
              <a:t>latent</a:t>
            </a:r>
            <a:r>
              <a:rPr lang="it-IT" dirty="0"/>
              <a:t> </a:t>
            </a:r>
            <a:r>
              <a:rPr lang="it-IT" dirty="0" err="1"/>
              <a:t>units</a:t>
            </a:r>
            <a:r>
              <a:rPr lang="it-IT" dirty="0"/>
              <a:t>, so </a:t>
            </a:r>
            <a:r>
              <a:rPr lang="it-IT" dirty="0" err="1"/>
              <a:t>basically</a:t>
            </a:r>
            <a:r>
              <a:rPr lang="it-IT" dirty="0"/>
              <a:t>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did</a:t>
            </a:r>
            <a:r>
              <a:rPr lang="it-IT" dirty="0"/>
              <a:t>, </a:t>
            </a:r>
            <a:r>
              <a:rPr lang="it-IT" dirty="0" err="1"/>
              <a:t>gave</a:t>
            </a:r>
            <a:r>
              <a:rPr lang="it-IT" dirty="0"/>
              <a:t> an image to the encoder, </a:t>
            </a:r>
            <a:r>
              <a:rPr lang="it-IT" dirty="0" err="1"/>
              <a:t>sampled</a:t>
            </a:r>
            <a:r>
              <a:rPr lang="it-IT" dirty="0"/>
              <a:t> </a:t>
            </a:r>
            <a:r>
              <a:rPr lang="it-IT" dirty="0" err="1"/>
              <a:t>latent</a:t>
            </a:r>
            <a:r>
              <a:rPr lang="it-IT" dirty="0"/>
              <a:t> </a:t>
            </a:r>
            <a:r>
              <a:rPr lang="it-IT" dirty="0" err="1"/>
              <a:t>unit</a:t>
            </a:r>
            <a:r>
              <a:rPr lang="it-IT" dirty="0"/>
              <a:t>, …</a:t>
            </a:r>
          </a:p>
          <a:p>
            <a:pPr marL="171450" indent="-171450">
              <a:buFontTx/>
              <a:buChar char="-"/>
            </a:pPr>
            <a:r>
              <a:rPr lang="it-IT" dirty="0" err="1"/>
              <a:t>celebA</a:t>
            </a:r>
            <a:r>
              <a:rPr lang="it-IT" dirty="0"/>
              <a:t> </a:t>
            </a:r>
            <a:r>
              <a:rPr lang="it-IT" dirty="0" err="1"/>
              <a:t>azimuth</a:t>
            </a:r>
            <a:r>
              <a:rPr lang="it-IT" dirty="0"/>
              <a:t> </a:t>
            </a:r>
            <a:r>
              <a:rPr lang="it-IT" dirty="0" err="1"/>
              <a:t>rotation</a:t>
            </a:r>
            <a:r>
              <a:rPr lang="it-IT" dirty="0"/>
              <a:t> of VAE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entangled</a:t>
            </a:r>
            <a:r>
              <a:rPr lang="it-IT" dirty="0"/>
              <a:t> with glasses, and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</a:t>
            </a:r>
            <a:r>
              <a:rPr lang="it-IT" dirty="0" err="1"/>
              <a:t>ofr</a:t>
            </a:r>
            <a:r>
              <a:rPr lang="it-IT" dirty="0"/>
              <a:t> fringe, </a:t>
            </a:r>
            <a:r>
              <a:rPr lang="it-IT" dirty="0" err="1"/>
              <a:t>while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F2911-1234-401F-B291-0AD74E0F8808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5163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I </a:t>
            </a:r>
            <a:r>
              <a:rPr lang="it-IT" dirty="0" err="1"/>
              <a:t>reviewed</a:t>
            </a:r>
            <a:r>
              <a:rPr lang="it-IT" dirty="0"/>
              <a:t> the </a:t>
            </a:r>
            <a:r>
              <a:rPr lang="it-IT" dirty="0" err="1"/>
              <a:t>betaVAE</a:t>
            </a:r>
            <a:r>
              <a:rPr lang="it-IT" dirty="0"/>
              <a:t>, </a:t>
            </a:r>
            <a:r>
              <a:rPr lang="it-IT" dirty="0" err="1"/>
              <a:t>I’m</a:t>
            </a:r>
            <a:r>
              <a:rPr lang="it-IT" dirty="0"/>
              <a:t> </a:t>
            </a:r>
            <a:r>
              <a:rPr lang="it-IT" dirty="0" err="1"/>
              <a:t>going</a:t>
            </a:r>
            <a:r>
              <a:rPr lang="it-IT" dirty="0"/>
              <a:t> to set the </a:t>
            </a:r>
            <a:r>
              <a:rPr lang="it-IT" dirty="0" err="1"/>
              <a:t>neuroscience</a:t>
            </a:r>
            <a:r>
              <a:rPr lang="it-IT" dirty="0"/>
              <a:t> </a:t>
            </a:r>
            <a:r>
              <a:rPr lang="it-IT" dirty="0" err="1"/>
              <a:t>context</a:t>
            </a:r>
            <a:r>
              <a:rPr lang="it-IT" dirty="0"/>
              <a:t> to </a:t>
            </a:r>
            <a:r>
              <a:rPr lang="it-IT" dirty="0" err="1"/>
              <a:t>understand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the </a:t>
            </a:r>
            <a:r>
              <a:rPr lang="it-IT" dirty="0" err="1"/>
              <a:t>betaVAE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able</a:t>
            </a:r>
            <a:r>
              <a:rPr lang="it-IT" dirty="0"/>
              <a:t> to model </a:t>
            </a:r>
            <a:r>
              <a:rPr lang="it-IT" dirty="0" err="1"/>
              <a:t>neurons</a:t>
            </a:r>
            <a:r>
              <a:rPr lang="it-IT" dirty="0"/>
              <a:t> in brain of </a:t>
            </a:r>
            <a:r>
              <a:rPr lang="it-IT" dirty="0" err="1"/>
              <a:t>monkeys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F2911-1234-401F-B291-0AD74E0F8808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8958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- In </a:t>
            </a:r>
            <a:r>
              <a:rPr lang="it-IT" dirty="0" err="1"/>
              <a:t>neuroscience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hyp</a:t>
            </a:r>
            <a:r>
              <a:rPr lang="it-IT" dirty="0"/>
              <a:t> </a:t>
            </a:r>
            <a:r>
              <a:rPr lang="it-IT" dirty="0" err="1"/>
              <a:t>called</a:t>
            </a:r>
            <a:r>
              <a:rPr lang="it-IT" dirty="0"/>
              <a:t>, …,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model for …</a:t>
            </a:r>
          </a:p>
          <a:p>
            <a:pPr marL="171450" indent="-171450">
              <a:buFontTx/>
              <a:buChar char="-"/>
            </a:pPr>
            <a:r>
              <a:rPr lang="it-IT" dirty="0"/>
              <a:t>Image </a:t>
            </a:r>
          </a:p>
          <a:p>
            <a:pPr marL="171450" indent="-171450">
              <a:buFontTx/>
              <a:buChar char="-"/>
            </a:pPr>
            <a:r>
              <a:rPr lang="it-IT" dirty="0"/>
              <a:t>In </a:t>
            </a:r>
            <a:r>
              <a:rPr lang="it-IT" dirty="0" err="1"/>
              <a:t>particular</a:t>
            </a:r>
            <a:r>
              <a:rPr lang="it-IT" dirty="0"/>
              <a:t>, …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F2911-1234-401F-B291-0AD74E0F8808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92463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F2911-1234-401F-B291-0AD74E0F8808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5717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dirty="0"/>
              <a:t>To </a:t>
            </a:r>
            <a:r>
              <a:rPr lang="it-IT" dirty="0" err="1"/>
              <a:t>summarize</a:t>
            </a:r>
            <a:r>
              <a:rPr lang="it-IT" dirty="0"/>
              <a:t>,</a:t>
            </a:r>
          </a:p>
          <a:p>
            <a:pPr marL="171450" indent="-171450">
              <a:buFontTx/>
              <a:buChar char="-"/>
            </a:pPr>
            <a:r>
              <a:rPr lang="it-IT" dirty="0" err="1"/>
              <a:t>However</a:t>
            </a:r>
            <a:r>
              <a:rPr lang="it-IT" dirty="0"/>
              <a:t>, open </a:t>
            </a:r>
            <a:r>
              <a:rPr lang="it-IT" dirty="0" err="1"/>
              <a:t>question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… </a:t>
            </a:r>
            <a:r>
              <a:rPr lang="it-IT" dirty="0" err="1"/>
              <a:t>solution</a:t>
            </a:r>
            <a:r>
              <a:rPr lang="it-IT" dirty="0"/>
              <a:t> </a:t>
            </a:r>
            <a:r>
              <a:rPr lang="it-IT" dirty="0" err="1"/>
              <a:t>BetaVAE</a:t>
            </a:r>
            <a:endParaRPr lang="it-IT" dirty="0"/>
          </a:p>
          <a:p>
            <a:pPr marL="171450" indent="-171450">
              <a:buFontTx/>
              <a:buChar char="-"/>
            </a:pPr>
            <a:r>
              <a:rPr lang="it-IT" dirty="0" err="1"/>
              <a:t>Because</a:t>
            </a:r>
            <a:r>
              <a:rPr lang="it-IT" dirty="0"/>
              <a:t>, …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F2911-1234-401F-B291-0AD74E0F8808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19075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I’m</a:t>
            </a:r>
            <a:r>
              <a:rPr lang="it-IT" dirty="0"/>
              <a:t> </a:t>
            </a:r>
            <a:r>
              <a:rPr lang="it-IT" dirty="0" err="1"/>
              <a:t>finally</a:t>
            </a:r>
            <a:r>
              <a:rPr lang="it-IT" dirty="0"/>
              <a:t> </a:t>
            </a:r>
            <a:r>
              <a:rPr lang="it-IT" dirty="0" err="1"/>
              <a:t>going</a:t>
            </a:r>
            <a:r>
              <a:rPr lang="it-IT" dirty="0"/>
              <a:t> to talk </a:t>
            </a:r>
            <a:r>
              <a:rPr lang="it-IT" dirty="0" err="1"/>
              <a:t>about</a:t>
            </a:r>
            <a:r>
              <a:rPr lang="it-IT" dirty="0"/>
              <a:t> the paper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motivated</a:t>
            </a:r>
            <a:r>
              <a:rPr lang="it-IT" dirty="0"/>
              <a:t> me to </a:t>
            </a:r>
            <a:r>
              <a:rPr lang="it-IT" dirty="0" err="1"/>
              <a:t>dig</a:t>
            </a:r>
            <a:r>
              <a:rPr lang="it-IT" dirty="0"/>
              <a:t> </a:t>
            </a:r>
            <a:r>
              <a:rPr lang="it-IT" dirty="0" err="1"/>
              <a:t>deeper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subject</a:t>
            </a:r>
            <a:r>
              <a:rPr lang="it-IT" dirty="0"/>
              <a:t>, and </a:t>
            </a:r>
            <a:r>
              <a:rPr lang="it-IT" dirty="0" err="1"/>
              <a:t>I’m</a:t>
            </a:r>
            <a:r>
              <a:rPr lang="it-IT" dirty="0"/>
              <a:t> </a:t>
            </a:r>
            <a:r>
              <a:rPr lang="it-IT" dirty="0" err="1"/>
              <a:t>going</a:t>
            </a:r>
            <a:r>
              <a:rPr lang="it-IT" dirty="0"/>
              <a:t> to start </a:t>
            </a:r>
            <a:r>
              <a:rPr lang="it-IT" dirty="0" err="1"/>
              <a:t>citing</a:t>
            </a:r>
            <a:r>
              <a:rPr lang="it-IT" dirty="0"/>
              <a:t> a </a:t>
            </a:r>
            <a:r>
              <a:rPr lang="it-IT" dirty="0" err="1"/>
              <a:t>phrase</a:t>
            </a:r>
            <a:r>
              <a:rPr lang="it-IT" dirty="0"/>
              <a:t> from the paper, to </a:t>
            </a:r>
            <a:r>
              <a:rPr lang="it-IT" dirty="0" err="1"/>
              <a:t>contextualize</a:t>
            </a:r>
            <a:r>
              <a:rPr lang="it-IT" dirty="0"/>
              <a:t> the study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F2911-1234-401F-B291-0AD74E0F8808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0278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dirty="0"/>
              <a:t>The goal of the paper </a:t>
            </a:r>
            <a:r>
              <a:rPr lang="it-IT" dirty="0" err="1"/>
              <a:t>is</a:t>
            </a:r>
            <a:r>
              <a:rPr lang="it-IT" dirty="0"/>
              <a:t> …</a:t>
            </a:r>
          </a:p>
          <a:p>
            <a:pPr marL="171450" indent="-171450">
              <a:buFontTx/>
              <a:buChar char="-"/>
            </a:pPr>
            <a:r>
              <a:rPr lang="it-IT" dirty="0"/>
              <a:t>To </a:t>
            </a:r>
            <a:r>
              <a:rPr lang="it-IT" dirty="0" err="1"/>
              <a:t>achieve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goal </a:t>
            </a:r>
            <a:r>
              <a:rPr lang="it-IT" dirty="0" err="1"/>
              <a:t>they</a:t>
            </a:r>
            <a:r>
              <a:rPr lang="it-IT" dirty="0"/>
              <a:t> model …</a:t>
            </a:r>
          </a:p>
          <a:p>
            <a:pPr marL="171450" indent="-171450">
              <a:buFontTx/>
              <a:buChar char="-"/>
            </a:pPr>
            <a:r>
              <a:rPr lang="it-IT" dirty="0"/>
              <a:t>The </a:t>
            </a:r>
            <a:r>
              <a:rPr lang="it-IT" dirty="0" err="1"/>
              <a:t>results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obtained</a:t>
            </a:r>
            <a:r>
              <a:rPr lang="it-IT" dirty="0"/>
              <a:t> </a:t>
            </a:r>
            <a:r>
              <a:rPr lang="it-IT" dirty="0" err="1"/>
              <a:t>demonstrate</a:t>
            </a:r>
            <a:r>
              <a:rPr lang="it-IT" dirty="0"/>
              <a:t> …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F2911-1234-401F-B291-0AD74E0F8808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66917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Starting</a:t>
            </a:r>
            <a:r>
              <a:rPr lang="it-IT" dirty="0"/>
              <a:t> with the dataset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consists</a:t>
            </a:r>
            <a:r>
              <a:rPr lang="it-IT" dirty="0"/>
              <a:t> of … from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publicly</a:t>
            </a:r>
            <a:r>
              <a:rPr lang="it-IT" dirty="0"/>
              <a:t> </a:t>
            </a:r>
            <a:r>
              <a:rPr lang="it-IT" dirty="0" err="1"/>
              <a:t>available</a:t>
            </a:r>
            <a:r>
              <a:rPr lang="it-IT" dirty="0"/>
              <a:t> </a:t>
            </a:r>
            <a:r>
              <a:rPr lang="it-IT" dirty="0" err="1"/>
              <a:t>faces</a:t>
            </a:r>
            <a:r>
              <a:rPr lang="it-IT" dirty="0"/>
              <a:t> </a:t>
            </a:r>
            <a:r>
              <a:rPr lang="it-IT" dirty="0" err="1"/>
              <a:t>db</a:t>
            </a:r>
            <a:endParaRPr lang="it-IT" dirty="0"/>
          </a:p>
          <a:p>
            <a:r>
              <a:rPr lang="it-IT" dirty="0"/>
              <a:t>From </a:t>
            </a:r>
            <a:r>
              <a:rPr lang="it-IT" dirty="0" err="1"/>
              <a:t>this</a:t>
            </a:r>
            <a:r>
              <a:rPr lang="it-IT" dirty="0"/>
              <a:t> dataset,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created</a:t>
            </a:r>
            <a:r>
              <a:rPr lang="it-IT" dirty="0"/>
              <a:t> … </a:t>
            </a:r>
          </a:p>
          <a:p>
            <a:pPr marL="171450" indent="-171450">
              <a:buFontTx/>
              <a:buChar char="-"/>
            </a:pPr>
            <a:r>
              <a:rPr lang="it-IT" dirty="0" err="1"/>
              <a:t>Artificialy</a:t>
            </a:r>
            <a:r>
              <a:rPr lang="it-IT" dirty="0"/>
              <a:t> by </a:t>
            </a:r>
            <a:r>
              <a:rPr lang="it-IT" dirty="0" err="1"/>
              <a:t>linearly</a:t>
            </a:r>
            <a:r>
              <a:rPr lang="it-IT" dirty="0"/>
              <a:t> </a:t>
            </a:r>
            <a:r>
              <a:rPr lang="it-IT" dirty="0" err="1"/>
              <a:t>combining</a:t>
            </a:r>
            <a:endParaRPr lang="it-IT" dirty="0"/>
          </a:p>
          <a:p>
            <a:pPr marL="171450" indent="-171450">
              <a:buFontTx/>
              <a:buChar char="-"/>
            </a:pPr>
            <a:r>
              <a:rPr lang="it-IT" dirty="0"/>
              <a:t>And </a:t>
            </a:r>
            <a:r>
              <a:rPr lang="it-IT" dirty="0" err="1"/>
              <a:t>smaller</a:t>
            </a:r>
            <a:r>
              <a:rPr lang="it-IT" dirty="0"/>
              <a:t> subsets of </a:t>
            </a:r>
            <a:r>
              <a:rPr lang="it-IT" dirty="0" err="1"/>
              <a:t>original</a:t>
            </a:r>
            <a:r>
              <a:rPr lang="it-IT" dirty="0"/>
              <a:t> 159 </a:t>
            </a:r>
            <a:r>
              <a:rPr lang="it-IT" dirty="0" err="1"/>
              <a:t>neurons</a:t>
            </a:r>
            <a:endParaRPr lang="it-IT" dirty="0"/>
          </a:p>
          <a:p>
            <a:pPr marL="0" indent="0">
              <a:buFontTx/>
              <a:buNone/>
            </a:pP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clear </a:t>
            </a:r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later</a:t>
            </a:r>
            <a:r>
              <a:rPr lang="it-IT" dirty="0"/>
              <a:t> on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F2911-1234-401F-B291-0AD74E0F8808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5708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dirty="0"/>
              <a:t>First, </a:t>
            </a:r>
            <a:r>
              <a:rPr lang="it-IT" dirty="0" err="1"/>
              <a:t>I’m</a:t>
            </a:r>
            <a:r>
              <a:rPr lang="it-IT" dirty="0"/>
              <a:t> </a:t>
            </a:r>
            <a:r>
              <a:rPr lang="it-IT" dirty="0" err="1"/>
              <a:t>going</a:t>
            </a:r>
            <a:r>
              <a:rPr lang="it-IT" dirty="0"/>
              <a:t> to review the papers in </a:t>
            </a:r>
            <a:r>
              <a:rPr lang="it-IT" dirty="0" err="1"/>
              <a:t>which</a:t>
            </a:r>
            <a:r>
              <a:rPr lang="it-IT" dirty="0"/>
              <a:t> the </a:t>
            </a:r>
            <a:r>
              <a:rPr lang="it-IT" dirty="0" err="1"/>
              <a:t>betaVAE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introduced</a:t>
            </a:r>
            <a:r>
              <a:rPr lang="it-IT" dirty="0"/>
              <a:t>, with </a:t>
            </a:r>
            <a:r>
              <a:rPr lang="it-IT" dirty="0" err="1"/>
              <a:t>particular</a:t>
            </a:r>
            <a:r>
              <a:rPr lang="it-IT" dirty="0"/>
              <a:t> </a:t>
            </a:r>
            <a:r>
              <a:rPr lang="it-IT" dirty="0" err="1"/>
              <a:t>attention</a:t>
            </a:r>
            <a:r>
              <a:rPr lang="it-IT" dirty="0"/>
              <a:t> to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disentanglement</a:t>
            </a:r>
            <a:r>
              <a:rPr lang="it-IT" dirty="0"/>
              <a:t> </a:t>
            </a:r>
            <a:r>
              <a:rPr lang="it-IT" dirty="0" err="1"/>
              <a:t>property</a:t>
            </a:r>
            <a:endParaRPr lang="it-IT" dirty="0"/>
          </a:p>
          <a:p>
            <a:pPr marL="171450" indent="-171450">
              <a:buFontTx/>
              <a:buChar char="-"/>
            </a:pP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I’m</a:t>
            </a:r>
            <a:r>
              <a:rPr lang="it-IT" dirty="0"/>
              <a:t> </a:t>
            </a:r>
            <a:r>
              <a:rPr lang="it-IT" dirty="0" err="1"/>
              <a:t>going</a:t>
            </a:r>
            <a:r>
              <a:rPr lang="it-IT" dirty="0"/>
              <a:t> to </a:t>
            </a:r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architecture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able</a:t>
            </a:r>
            <a:r>
              <a:rPr lang="it-IT" dirty="0"/>
              <a:t> to model the brain of </a:t>
            </a:r>
            <a:r>
              <a:rPr lang="it-IT" dirty="0" err="1"/>
              <a:t>primates</a:t>
            </a:r>
            <a:endParaRPr lang="it-IT" dirty="0"/>
          </a:p>
          <a:p>
            <a:pPr marL="171450" indent="-171450">
              <a:buFontTx/>
              <a:buChar char="-"/>
            </a:pPr>
            <a:r>
              <a:rPr lang="it-IT" dirty="0"/>
              <a:t>And </a:t>
            </a:r>
            <a:r>
              <a:rPr lang="it-IT" dirty="0" err="1"/>
              <a:t>lastly</a:t>
            </a:r>
            <a:r>
              <a:rPr lang="it-IT" dirty="0"/>
              <a:t> </a:t>
            </a:r>
            <a:r>
              <a:rPr lang="it-IT" dirty="0" err="1"/>
              <a:t>I’m</a:t>
            </a:r>
            <a:r>
              <a:rPr lang="it-IT" dirty="0"/>
              <a:t> </a:t>
            </a:r>
            <a:r>
              <a:rPr lang="it-IT" dirty="0" err="1"/>
              <a:t>going</a:t>
            </a:r>
            <a:r>
              <a:rPr lang="it-IT" dirty="0"/>
              <a:t> to </a:t>
            </a:r>
            <a:r>
              <a:rPr lang="it-IT" dirty="0" err="1"/>
              <a:t>present</a:t>
            </a:r>
            <a:r>
              <a:rPr lang="it-IT" dirty="0"/>
              <a:t> a small </a:t>
            </a:r>
            <a:r>
              <a:rPr lang="it-IT" dirty="0" err="1"/>
              <a:t>implementation</a:t>
            </a:r>
            <a:r>
              <a:rPr lang="it-IT" dirty="0"/>
              <a:t> of </a:t>
            </a:r>
            <a:r>
              <a:rPr lang="it-IT" dirty="0" err="1"/>
              <a:t>BetaVAE</a:t>
            </a:r>
            <a:r>
              <a:rPr lang="it-IT" dirty="0"/>
              <a:t> on a dataset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F2911-1234-401F-B291-0AD74E0F8808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2916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F2911-1234-401F-B291-0AD74E0F8808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79052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But</a:t>
            </a:r>
            <a:r>
              <a:rPr lang="it-IT" dirty="0"/>
              <a:t> to </a:t>
            </a:r>
            <a:r>
              <a:rPr lang="it-IT" dirty="0" err="1"/>
              <a:t>quantify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effect</a:t>
            </a:r>
            <a:r>
              <a:rPr lang="it-IT" dirty="0"/>
              <a:t>,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a </a:t>
            </a:r>
            <a:r>
              <a:rPr lang="it-IT" dirty="0" err="1"/>
              <a:t>metric</a:t>
            </a:r>
            <a:r>
              <a:rPr lang="it-IT" dirty="0"/>
              <a:t> </a:t>
            </a:r>
            <a:r>
              <a:rPr lang="it-IT" dirty="0" err="1"/>
              <a:t>called</a:t>
            </a:r>
            <a:r>
              <a:rPr lang="it-IT" dirty="0"/>
              <a:t> </a:t>
            </a:r>
            <a:r>
              <a:rPr lang="it-IT" dirty="0" err="1"/>
              <a:t>neural</a:t>
            </a:r>
            <a:r>
              <a:rPr lang="it-IT" dirty="0"/>
              <a:t> </a:t>
            </a:r>
            <a:r>
              <a:rPr lang="it-IT" dirty="0" err="1"/>
              <a:t>alignment</a:t>
            </a:r>
            <a:r>
              <a:rPr lang="it-IT" dirty="0"/>
              <a:t> score</a:t>
            </a:r>
          </a:p>
          <a:p>
            <a:pPr marL="171450" indent="-171450">
              <a:buFontTx/>
              <a:buChar char="-"/>
            </a:pPr>
            <a:r>
              <a:rPr lang="it-IT" dirty="0" err="1"/>
              <a:t>Metrics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…</a:t>
            </a:r>
          </a:p>
          <a:p>
            <a:pPr marL="171450" indent="-171450">
              <a:buFontTx/>
              <a:buChar char="-"/>
            </a:pPr>
            <a:r>
              <a:rPr lang="it-IT" dirty="0" err="1"/>
              <a:t>This</a:t>
            </a:r>
            <a:r>
              <a:rPr lang="it-IT" dirty="0"/>
              <a:t> score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a lasso </a:t>
            </a:r>
            <a:r>
              <a:rPr lang="it-IT" dirty="0" err="1"/>
              <a:t>regression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latent</a:t>
            </a:r>
            <a:r>
              <a:rPr lang="it-IT" dirty="0"/>
              <a:t> </a:t>
            </a:r>
            <a:r>
              <a:rPr lang="it-IT" dirty="0" err="1"/>
              <a:t>units</a:t>
            </a:r>
            <a:r>
              <a:rPr lang="it-IT" dirty="0"/>
              <a:t>, … </a:t>
            </a:r>
            <a:r>
              <a:rPr lang="it-IT" dirty="0" err="1"/>
              <a:t>Intuitively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shown</a:t>
            </a:r>
            <a:r>
              <a:rPr lang="it-IT" dirty="0"/>
              <a:t> in the images</a:t>
            </a:r>
          </a:p>
          <a:p>
            <a:pPr marL="171450" indent="-171450">
              <a:buFontTx/>
              <a:buChar char="-"/>
            </a:pPr>
            <a:r>
              <a:rPr lang="it-IT" dirty="0"/>
              <a:t>To </a:t>
            </a:r>
            <a:r>
              <a:rPr lang="it-IT" dirty="0" err="1"/>
              <a:t>asses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correspondances</a:t>
            </a:r>
            <a:r>
              <a:rPr lang="it-IT" dirty="0"/>
              <a:t>,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performed</a:t>
            </a:r>
            <a:r>
              <a:rPr lang="it-IT" dirty="0"/>
              <a:t> 4 </a:t>
            </a:r>
            <a:r>
              <a:rPr lang="it-IT" dirty="0" err="1"/>
              <a:t>measure</a:t>
            </a:r>
            <a:r>
              <a:rPr lang="it-IT" dirty="0"/>
              <a:t> of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alignment</a:t>
            </a:r>
            <a:r>
              <a:rPr lang="it-IT" dirty="0"/>
              <a:t> score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F2911-1234-401F-B291-0AD74E0F8808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1154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Next,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compared</a:t>
            </a:r>
            <a:r>
              <a:rPr lang="it-IT" dirty="0"/>
              <a:t> the </a:t>
            </a:r>
            <a:r>
              <a:rPr lang="it-IT" dirty="0" err="1"/>
              <a:t>neural</a:t>
            </a:r>
            <a:r>
              <a:rPr lang="it-IT" dirty="0"/>
              <a:t> </a:t>
            </a:r>
            <a:r>
              <a:rPr lang="it-IT" dirty="0" err="1"/>
              <a:t>slignment</a:t>
            </a:r>
            <a:r>
              <a:rPr lang="it-IT" dirty="0"/>
              <a:t> score with a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rival</a:t>
            </a:r>
            <a:r>
              <a:rPr lang="it-IT" dirty="0"/>
              <a:t> models, for </a:t>
            </a:r>
            <a:r>
              <a:rPr lang="it-IT" dirty="0" err="1"/>
              <a:t>example</a:t>
            </a:r>
            <a:r>
              <a:rPr lang="it-IT" dirty="0"/>
              <a:t> VGG </a:t>
            </a:r>
            <a:r>
              <a:rPr lang="it-IT" dirty="0" err="1"/>
              <a:t>latent</a:t>
            </a:r>
            <a:r>
              <a:rPr lang="it-IT" dirty="0"/>
              <a:t> </a:t>
            </a:r>
            <a:r>
              <a:rPr lang="it-IT" dirty="0" err="1"/>
              <a:t>units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considered</a:t>
            </a:r>
            <a:r>
              <a:rPr lang="it-IT" dirty="0"/>
              <a:t> </a:t>
            </a:r>
            <a:r>
              <a:rPr lang="it-IT" dirty="0" err="1"/>
              <a:t>deepest</a:t>
            </a:r>
            <a:r>
              <a:rPr lang="it-IT" dirty="0"/>
              <a:t> </a:t>
            </a:r>
            <a:r>
              <a:rPr lang="it-IT" dirty="0" err="1"/>
              <a:t>layers</a:t>
            </a:r>
            <a:r>
              <a:rPr lang="it-IT" dirty="0"/>
              <a:t> plus PCA to </a:t>
            </a:r>
            <a:r>
              <a:rPr lang="it-IT" dirty="0" err="1"/>
              <a:t>mathc</a:t>
            </a:r>
            <a:r>
              <a:rPr lang="it-IT" dirty="0"/>
              <a:t> </a:t>
            </a:r>
            <a:r>
              <a:rPr lang="it-IT" dirty="0" err="1"/>
              <a:t>idmensionality</a:t>
            </a:r>
            <a:r>
              <a:rPr lang="it-IT" dirty="0"/>
              <a:t>, </a:t>
            </a:r>
            <a:r>
              <a:rPr lang="it-IT" dirty="0" err="1"/>
              <a:t>ot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directly</a:t>
            </a:r>
            <a:r>
              <a:rPr lang="it-IT" dirty="0"/>
              <a:t> </a:t>
            </a:r>
            <a:r>
              <a:rPr lang="it-IT" dirty="0" err="1"/>
              <a:t>pplied</a:t>
            </a:r>
            <a:r>
              <a:rPr lang="it-IT" dirty="0"/>
              <a:t> PCA do </a:t>
            </a:r>
            <a:r>
              <a:rPr lang="it-IT" dirty="0" err="1"/>
              <a:t>neural</a:t>
            </a:r>
            <a:r>
              <a:rPr lang="it-IT" dirty="0"/>
              <a:t> recordings of 159, …</a:t>
            </a:r>
          </a:p>
          <a:p>
            <a:pPr marL="171450" indent="-171450">
              <a:buFontTx/>
              <a:buChar char="-"/>
            </a:pP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shwon</a:t>
            </a:r>
            <a:r>
              <a:rPr lang="it-IT" dirty="0"/>
              <a:t> from the </a:t>
            </a:r>
            <a:r>
              <a:rPr lang="it-IT" dirty="0" err="1"/>
              <a:t>firs</a:t>
            </a:r>
            <a:r>
              <a:rPr lang="it-IT" dirty="0"/>
              <a:t> </a:t>
            </a:r>
            <a:r>
              <a:rPr lang="it-IT" dirty="0" err="1"/>
              <a:t>graph</a:t>
            </a:r>
            <a:r>
              <a:rPr lang="it-IT" dirty="0"/>
              <a:t>, </a:t>
            </a:r>
            <a:r>
              <a:rPr lang="it-IT" dirty="0" err="1"/>
              <a:t>neural</a:t>
            </a:r>
            <a:r>
              <a:rPr lang="it-IT" dirty="0"/>
              <a:t> </a:t>
            </a:r>
            <a:r>
              <a:rPr lang="it-IT" dirty="0" err="1"/>
              <a:t>alignm</a:t>
            </a:r>
            <a:r>
              <a:rPr lang="it-IT" dirty="0"/>
              <a:t> of … </a:t>
            </a:r>
            <a:r>
              <a:rPr lang="it-IT" dirty="0" err="1"/>
              <a:t>statistically</a:t>
            </a:r>
            <a:r>
              <a:rPr lang="it-IT" dirty="0"/>
              <a:t> </a:t>
            </a:r>
            <a:r>
              <a:rPr lang="it-IT" dirty="0" err="1"/>
              <a:t>higher</a:t>
            </a:r>
            <a:endParaRPr lang="it-IT" dirty="0"/>
          </a:p>
          <a:p>
            <a:pPr marL="171450" indent="-171450">
              <a:buFontTx/>
              <a:buChar char="-"/>
            </a:pPr>
            <a:r>
              <a:rPr lang="it-IT" dirty="0"/>
              <a:t>To validate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results</a:t>
            </a:r>
            <a:r>
              <a:rPr lang="it-IT" dirty="0"/>
              <a:t>,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computed</a:t>
            </a:r>
            <a:r>
              <a:rPr lang="it-IT" dirty="0"/>
              <a:t>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statistic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…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F2911-1234-401F-B291-0AD74E0F8808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74932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To </a:t>
            </a:r>
            <a:r>
              <a:rPr lang="it-IT" dirty="0" err="1"/>
              <a:t>summarize</a:t>
            </a:r>
            <a:r>
              <a:rPr lang="it-IT" dirty="0"/>
              <a:t>, the </a:t>
            </a:r>
            <a:r>
              <a:rPr lang="it-IT" dirty="0" err="1"/>
              <a:t>conclusions</a:t>
            </a:r>
            <a:r>
              <a:rPr lang="it-IT" dirty="0"/>
              <a:t> </a:t>
            </a:r>
            <a:r>
              <a:rPr lang="it-IT" dirty="0" err="1"/>
              <a:t>achieved</a:t>
            </a:r>
            <a:r>
              <a:rPr lang="it-IT" dirty="0"/>
              <a:t> by the paper are:</a:t>
            </a:r>
          </a:p>
          <a:p>
            <a:pPr marL="171450" indent="-171450">
              <a:buFontTx/>
              <a:buChar char="-"/>
            </a:pPr>
            <a:r>
              <a:rPr lang="it-IT" dirty="0"/>
              <a:t>… so </a:t>
            </a:r>
            <a:r>
              <a:rPr lang="it-IT" dirty="0" err="1"/>
              <a:t>this</a:t>
            </a:r>
            <a:r>
              <a:rPr lang="it-IT" dirty="0"/>
              <a:t> strong </a:t>
            </a:r>
            <a:r>
              <a:rPr lang="it-IT" dirty="0" err="1"/>
              <a:t>correspondence</a:t>
            </a:r>
            <a:r>
              <a:rPr lang="it-IT" dirty="0"/>
              <a:t> </a:t>
            </a:r>
            <a:r>
              <a:rPr lang="it-IT" dirty="0" err="1"/>
              <a:t>together</a:t>
            </a:r>
            <a:r>
              <a:rPr lang="it-IT" dirty="0"/>
              <a:t> with the self-</a:t>
            </a:r>
            <a:r>
              <a:rPr lang="it-IT" dirty="0" err="1"/>
              <a:t>sup</a:t>
            </a:r>
            <a:r>
              <a:rPr lang="it-IT" dirty="0"/>
              <a:t> framework of </a:t>
            </a:r>
            <a:r>
              <a:rPr lang="it-IT" dirty="0" err="1"/>
              <a:t>betaVAE</a:t>
            </a:r>
            <a:r>
              <a:rPr lang="it-IT" dirty="0"/>
              <a:t> </a:t>
            </a:r>
            <a:r>
              <a:rPr lang="it-IT" dirty="0" err="1"/>
              <a:t>suggest</a:t>
            </a:r>
            <a:r>
              <a:rPr lang="it-IT" dirty="0"/>
              <a:t> </a:t>
            </a:r>
            <a:r>
              <a:rPr lang="it-IT" dirty="0" err="1"/>
              <a:t>that</a:t>
            </a:r>
            <a:endParaRPr lang="it-IT" dirty="0"/>
          </a:p>
          <a:p>
            <a:pPr marL="171450" indent="-171450">
              <a:buFontTx/>
              <a:buChar char="-"/>
            </a:pPr>
            <a:r>
              <a:rPr lang="it-IT" dirty="0"/>
              <a:t>One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limitation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…,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due to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</a:t>
            </a:r>
            <a:r>
              <a:rPr lang="it-IT" dirty="0" err="1"/>
              <a:t>architecture</a:t>
            </a:r>
            <a:r>
              <a:rPr lang="it-IT" dirty="0"/>
              <a:t> </a:t>
            </a:r>
            <a:r>
              <a:rPr lang="it-IT" dirty="0" err="1"/>
              <a:t>needs</a:t>
            </a:r>
            <a:r>
              <a:rPr lang="it-IT" dirty="0"/>
              <a:t> a </a:t>
            </a:r>
            <a:r>
              <a:rPr lang="it-IT" dirty="0" err="1"/>
              <a:t>larg</a:t>
            </a:r>
            <a:r>
              <a:rPr lang="it-IT" dirty="0"/>
              <a:t> </a:t>
            </a:r>
            <a:r>
              <a:rPr lang="it-IT" dirty="0" err="1"/>
              <a:t>db</a:t>
            </a:r>
            <a:r>
              <a:rPr lang="it-IT" dirty="0"/>
              <a:t> to </a:t>
            </a:r>
            <a:r>
              <a:rPr lang="it-IT" dirty="0" err="1"/>
              <a:t>achieve</a:t>
            </a:r>
            <a:r>
              <a:rPr lang="it-IT" dirty="0"/>
              <a:t> </a:t>
            </a:r>
            <a:r>
              <a:rPr lang="it-IT" dirty="0" err="1"/>
              <a:t>optimal</a:t>
            </a:r>
            <a:r>
              <a:rPr lang="it-IT" dirty="0"/>
              <a:t> </a:t>
            </a:r>
            <a:r>
              <a:rPr lang="it-IT" dirty="0" err="1"/>
              <a:t>recon</a:t>
            </a:r>
            <a:r>
              <a:rPr lang="it-IT" dirty="0"/>
              <a:t> </a:t>
            </a:r>
            <a:r>
              <a:rPr lang="it-IT" dirty="0" err="1"/>
              <a:t>quality</a:t>
            </a:r>
            <a:r>
              <a:rPr lang="it-IT" dirty="0"/>
              <a:t> and optima </a:t>
            </a:r>
            <a:r>
              <a:rPr lang="it-IT" dirty="0" err="1"/>
              <a:t>disentangling</a:t>
            </a:r>
            <a:r>
              <a:rPr lang="it-IT" dirty="0"/>
              <a:t> </a:t>
            </a:r>
            <a:r>
              <a:rPr lang="it-IT" dirty="0" err="1"/>
              <a:t>prop</a:t>
            </a:r>
            <a:endParaRPr lang="it-IT" dirty="0"/>
          </a:p>
          <a:p>
            <a:pPr marL="171450" indent="-171450">
              <a:buFontTx/>
              <a:buChar char="-"/>
            </a:pPr>
            <a:r>
              <a:rPr lang="it-IT" dirty="0" err="1"/>
              <a:t>However</a:t>
            </a:r>
            <a:r>
              <a:rPr lang="it-IT" dirty="0"/>
              <a:t>, the </a:t>
            </a:r>
            <a:r>
              <a:rPr lang="it-IT" dirty="0" err="1"/>
              <a:t>results</a:t>
            </a:r>
            <a:r>
              <a:rPr lang="it-IT" dirty="0"/>
              <a:t> </a:t>
            </a:r>
            <a:r>
              <a:rPr lang="it-IT" dirty="0" err="1"/>
              <a:t>obtained</a:t>
            </a:r>
            <a:r>
              <a:rPr lang="it-IT" dirty="0"/>
              <a:t> by the paper, in </a:t>
            </a:r>
            <a:r>
              <a:rPr lang="it-IT" dirty="0" err="1"/>
              <a:t>particular</a:t>
            </a:r>
            <a:r>
              <a:rPr lang="it-IT" dirty="0"/>
              <a:t> the connection … are </a:t>
            </a:r>
            <a:r>
              <a:rPr lang="it-IT" dirty="0" err="1"/>
              <a:t>promising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connection can be </a:t>
            </a:r>
            <a:r>
              <a:rPr lang="it-IT" dirty="0" err="1"/>
              <a:t>generalized</a:t>
            </a:r>
            <a:r>
              <a:rPr lang="it-IT" dirty="0"/>
              <a:t> </a:t>
            </a:r>
            <a:r>
              <a:rPr lang="it-IT" dirty="0" err="1"/>
              <a:t>beyond</a:t>
            </a:r>
            <a:r>
              <a:rPr lang="it-IT" dirty="0"/>
              <a:t> face domain </a:t>
            </a:r>
            <a:r>
              <a:rPr lang="it-IT" dirty="0" err="1"/>
              <a:t>into</a:t>
            </a:r>
            <a:r>
              <a:rPr lang="it-IT" dirty="0"/>
              <a:t> more </a:t>
            </a:r>
            <a:r>
              <a:rPr lang="it-IT" dirty="0" err="1"/>
              <a:t>complex</a:t>
            </a:r>
            <a:r>
              <a:rPr lang="it-IT" dirty="0"/>
              <a:t> visual </a:t>
            </a:r>
            <a:r>
              <a:rPr lang="it-IT" dirty="0" err="1"/>
              <a:t>stimuli</a:t>
            </a:r>
            <a:r>
              <a:rPr lang="it-IT" dirty="0"/>
              <a:t>, to </a:t>
            </a:r>
            <a:r>
              <a:rPr lang="it-IT" dirty="0" err="1"/>
              <a:t>have</a:t>
            </a:r>
            <a:r>
              <a:rPr lang="it-IT" dirty="0"/>
              <a:t> a </a:t>
            </a:r>
            <a:r>
              <a:rPr lang="it-IT" dirty="0" err="1"/>
              <a:t>deeper</a:t>
            </a:r>
            <a:r>
              <a:rPr lang="it-IT" dirty="0"/>
              <a:t> </a:t>
            </a:r>
            <a:r>
              <a:rPr lang="it-IT" dirty="0" err="1"/>
              <a:t>understanding</a:t>
            </a:r>
            <a:r>
              <a:rPr lang="it-IT" dirty="0"/>
              <a:t> of the </a:t>
            </a:r>
            <a:r>
              <a:rPr lang="it-IT" dirty="0" err="1"/>
              <a:t>representations</a:t>
            </a:r>
            <a:r>
              <a:rPr lang="it-IT" dirty="0"/>
              <a:t> </a:t>
            </a:r>
            <a:r>
              <a:rPr lang="it-IT" dirty="0" err="1"/>
              <a:t>coded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single </a:t>
            </a:r>
            <a:r>
              <a:rPr lang="it-IT" dirty="0" err="1"/>
              <a:t>neuron</a:t>
            </a:r>
            <a:r>
              <a:rPr lang="it-IT" dirty="0"/>
              <a:t> </a:t>
            </a:r>
            <a:r>
              <a:rPr lang="it-IT" dirty="0" err="1"/>
              <a:t>level</a:t>
            </a:r>
            <a:r>
              <a:rPr lang="it-IT" dirty="0"/>
              <a:t> in the </a:t>
            </a:r>
            <a:r>
              <a:rPr lang="it-IT" dirty="0" err="1"/>
              <a:t>ventral</a:t>
            </a:r>
            <a:r>
              <a:rPr lang="it-IT" dirty="0"/>
              <a:t> visual stream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F2911-1234-401F-B291-0AD74E0F8808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62057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- </a:t>
            </a:r>
            <a:r>
              <a:rPr lang="it-IT" dirty="0" err="1"/>
              <a:t>Moving</a:t>
            </a:r>
            <a:r>
              <a:rPr lang="it-IT" dirty="0"/>
              <a:t> to the </a:t>
            </a:r>
            <a:r>
              <a:rPr lang="it-IT" dirty="0" err="1"/>
              <a:t>animal</a:t>
            </a:r>
            <a:r>
              <a:rPr lang="it-IT" dirty="0"/>
              <a:t> </a:t>
            </a:r>
            <a:r>
              <a:rPr lang="it-IT" dirty="0" err="1"/>
              <a:t>faces</a:t>
            </a:r>
            <a:r>
              <a:rPr lang="it-IT" dirty="0"/>
              <a:t> dataset,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consists</a:t>
            </a:r>
            <a:r>
              <a:rPr lang="it-IT" dirty="0"/>
              <a:t> of 16 000 images from 3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categories</a:t>
            </a:r>
            <a:r>
              <a:rPr lang="it-IT" dirty="0"/>
              <a:t>, </a:t>
            </a:r>
            <a:r>
              <a:rPr lang="it-IT" dirty="0" err="1"/>
              <a:t>cats</a:t>
            </a:r>
            <a:r>
              <a:rPr lang="it-IT" dirty="0"/>
              <a:t>, dogs and wild </a:t>
            </a:r>
            <a:r>
              <a:rPr lang="it-IT" dirty="0" err="1"/>
              <a:t>animals</a:t>
            </a:r>
            <a:r>
              <a:rPr lang="it-IT" dirty="0"/>
              <a:t>, </a:t>
            </a:r>
            <a:r>
              <a:rPr lang="it-IT" dirty="0" err="1"/>
              <a:t>each</a:t>
            </a:r>
            <a:r>
              <a:rPr lang="it-IT" dirty="0"/>
              <a:t> with </a:t>
            </a:r>
            <a:r>
              <a:rPr lang="it-IT" dirty="0" err="1"/>
              <a:t>approximately</a:t>
            </a:r>
            <a:r>
              <a:rPr lang="it-IT" dirty="0"/>
              <a:t> 500 </a:t>
            </a:r>
            <a:r>
              <a:rPr lang="it-IT" dirty="0" err="1"/>
              <a:t>timages</a:t>
            </a:r>
            <a:r>
              <a:rPr lang="it-IT" dirty="0"/>
              <a:t>.</a:t>
            </a:r>
          </a:p>
          <a:p>
            <a:pPr marL="171450" indent="-171450">
              <a:buFontTx/>
              <a:buChar char="-"/>
            </a:pPr>
            <a:r>
              <a:rPr lang="it-IT" dirty="0" err="1"/>
              <a:t>Original</a:t>
            </a:r>
            <a:r>
              <a:rPr lang="it-IT" dirty="0"/>
              <a:t> idea </a:t>
            </a:r>
            <a:r>
              <a:rPr lang="it-IT" dirty="0" err="1"/>
              <a:t>was</a:t>
            </a:r>
            <a:r>
              <a:rPr lang="it-IT" dirty="0"/>
              <a:t> … </a:t>
            </a:r>
            <a:r>
              <a:rPr lang="it-IT" dirty="0" err="1"/>
              <a:t>three</a:t>
            </a:r>
            <a:r>
              <a:rPr lang="it-IT" dirty="0"/>
              <a:t> </a:t>
            </a:r>
            <a:r>
              <a:rPr lang="it-IT" dirty="0" err="1"/>
              <a:t>cases</a:t>
            </a:r>
            <a:r>
              <a:rPr lang="it-IT" dirty="0"/>
              <a:t> on </a:t>
            </a:r>
            <a:r>
              <a:rPr lang="it-IT" dirty="0" err="1"/>
              <a:t>each</a:t>
            </a:r>
            <a:r>
              <a:rPr lang="it-IT" dirty="0"/>
              <a:t> of the </a:t>
            </a:r>
            <a:r>
              <a:rPr lang="it-IT" dirty="0" err="1"/>
              <a:t>category</a:t>
            </a:r>
            <a:endParaRPr lang="it-IT" dirty="0"/>
          </a:p>
          <a:p>
            <a:pPr marL="171450" indent="-171450">
              <a:buFontTx/>
              <a:buChar char="-"/>
            </a:pPr>
            <a:r>
              <a:rPr lang="it-IT" dirty="0"/>
              <a:t>Said idea </a:t>
            </a:r>
            <a:r>
              <a:rPr lang="it-IT" dirty="0" err="1"/>
              <a:t>because</a:t>
            </a:r>
            <a:r>
              <a:rPr lang="it-IT" dirty="0"/>
              <a:t> I </a:t>
            </a:r>
            <a:r>
              <a:rPr lang="it-IT" dirty="0" err="1"/>
              <a:t>Did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take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consideration</a:t>
            </a:r>
            <a:r>
              <a:rPr lang="it-IT" dirty="0"/>
              <a:t> the time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F2911-1234-401F-B291-0AD74E0F8808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45566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F2911-1234-401F-B291-0AD74E0F8808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31832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Even</a:t>
            </a:r>
            <a:r>
              <a:rPr lang="it-IT" dirty="0"/>
              <a:t> on the case of </a:t>
            </a:r>
            <a:r>
              <a:rPr lang="it-IT" dirty="0" err="1"/>
              <a:t>latent</a:t>
            </a:r>
            <a:r>
              <a:rPr lang="it-IT" dirty="0"/>
              <a:t> </a:t>
            </a:r>
            <a:r>
              <a:rPr lang="it-IT" dirty="0" err="1"/>
              <a:t>space</a:t>
            </a:r>
            <a:r>
              <a:rPr lang="it-IT" dirty="0"/>
              <a:t> </a:t>
            </a:r>
            <a:r>
              <a:rPr lang="it-IT" dirty="0" err="1"/>
              <a:t>traversal</a:t>
            </a:r>
            <a:r>
              <a:rPr lang="it-IT" dirty="0"/>
              <a:t>, </a:t>
            </a:r>
            <a:r>
              <a:rPr lang="it-IT" dirty="0" err="1"/>
              <a:t>indipendently</a:t>
            </a:r>
            <a:r>
              <a:rPr lang="it-IT" dirty="0"/>
              <a:t> on the feature, the </a:t>
            </a:r>
            <a:r>
              <a:rPr lang="it-IT" dirty="0" err="1"/>
              <a:t>reconstruction</a:t>
            </a:r>
            <a:r>
              <a:rPr lang="it-IT" dirty="0"/>
              <a:t> </a:t>
            </a:r>
            <a:r>
              <a:rPr lang="it-IT" dirty="0" err="1"/>
              <a:t>quality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too</a:t>
            </a:r>
            <a:r>
              <a:rPr lang="it-IT" dirty="0"/>
              <a:t> </a:t>
            </a:r>
            <a:r>
              <a:rPr lang="it-IT" dirty="0" err="1"/>
              <a:t>bad</a:t>
            </a:r>
            <a:r>
              <a:rPr lang="it-IT" dirty="0"/>
              <a:t> to tell </a:t>
            </a:r>
            <a:r>
              <a:rPr lang="it-IT" dirty="0" err="1"/>
              <a:t>whether</a:t>
            </a:r>
            <a:r>
              <a:rPr lang="it-IT" dirty="0"/>
              <a:t> a </a:t>
            </a:r>
            <a:r>
              <a:rPr lang="it-IT" dirty="0" err="1"/>
              <a:t>specific</a:t>
            </a:r>
            <a:r>
              <a:rPr lang="it-IT" dirty="0"/>
              <a:t> feature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aligned</a:t>
            </a:r>
            <a:r>
              <a:rPr lang="it-IT" dirty="0"/>
              <a:t> to a </a:t>
            </a:r>
            <a:r>
              <a:rPr lang="it-IT" dirty="0" err="1"/>
              <a:t>specific</a:t>
            </a:r>
            <a:r>
              <a:rPr lang="it-IT" dirty="0"/>
              <a:t> generative </a:t>
            </a:r>
            <a:r>
              <a:rPr lang="it-IT" dirty="0" err="1"/>
              <a:t>factor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F2911-1234-401F-B291-0AD74E0F8808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3159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To conclude and highlight </a:t>
            </a:r>
            <a:r>
              <a:rPr lang="it-IT" dirty="0" err="1"/>
              <a:t>problems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I </a:t>
            </a:r>
            <a:r>
              <a:rPr lang="it-IT" dirty="0" err="1"/>
              <a:t>ecountered</a:t>
            </a:r>
            <a:r>
              <a:rPr lang="it-IT" dirty="0"/>
              <a:t> and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improvements</a:t>
            </a:r>
            <a:r>
              <a:rPr lang="it-IT" dirty="0"/>
              <a:t>:</a:t>
            </a:r>
          </a:p>
          <a:p>
            <a:pPr marL="171450" indent="-171450">
              <a:buFontTx/>
              <a:buChar char="-"/>
            </a:pPr>
            <a:r>
              <a:rPr lang="it-IT" dirty="0" err="1"/>
              <a:t>Clearly</a:t>
            </a:r>
            <a:r>
              <a:rPr lang="it-IT" dirty="0"/>
              <a:t> </a:t>
            </a:r>
            <a:r>
              <a:rPr lang="it-IT" dirty="0" err="1"/>
              <a:t>did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enough</a:t>
            </a:r>
            <a:r>
              <a:rPr lang="it-IT" dirty="0"/>
              <a:t>, …, </a:t>
            </a:r>
            <a:r>
              <a:rPr lang="it-IT" dirty="0" err="1"/>
              <a:t>maybe</a:t>
            </a:r>
            <a:r>
              <a:rPr lang="it-IT" dirty="0"/>
              <a:t> more </a:t>
            </a:r>
            <a:r>
              <a:rPr lang="it-IT" dirty="0" err="1"/>
              <a:t>could</a:t>
            </a:r>
            <a:r>
              <a:rPr lang="it-IT" dirty="0"/>
              <a:t> lead to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results</a:t>
            </a:r>
            <a:endParaRPr lang="it-IT" dirty="0"/>
          </a:p>
          <a:p>
            <a:pPr marL="171450" indent="-171450">
              <a:buFontTx/>
              <a:buChar char="-"/>
            </a:pP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could</a:t>
            </a:r>
            <a:r>
              <a:rPr lang="it-IT" dirty="0"/>
              <a:t> be </a:t>
            </a:r>
            <a:r>
              <a:rPr lang="it-IT" dirty="0" err="1"/>
              <a:t>problems</a:t>
            </a:r>
            <a:r>
              <a:rPr lang="it-IT" dirty="0"/>
              <a:t> with the </a:t>
            </a:r>
            <a:r>
              <a:rPr lang="it-IT" dirty="0" err="1"/>
              <a:t>implementations</a:t>
            </a:r>
            <a:r>
              <a:rPr lang="it-IT" dirty="0"/>
              <a:t> of the </a:t>
            </a:r>
            <a:r>
              <a:rPr lang="it-IT" dirty="0" err="1"/>
              <a:t>BetaVAE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I </a:t>
            </a:r>
            <a:r>
              <a:rPr lang="it-IT" dirty="0" err="1"/>
              <a:t>did</a:t>
            </a:r>
            <a:r>
              <a:rPr lang="it-IT" dirty="0"/>
              <a:t>, </a:t>
            </a:r>
            <a:r>
              <a:rPr lang="it-IT" dirty="0" err="1"/>
              <a:t>maybe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too</a:t>
            </a:r>
            <a:r>
              <a:rPr lang="it-IT" dirty="0"/>
              <a:t> hard to </a:t>
            </a:r>
            <a:r>
              <a:rPr lang="it-IT" dirty="0" err="1"/>
              <a:t>train</a:t>
            </a:r>
            <a:endParaRPr lang="it-IT" dirty="0"/>
          </a:p>
          <a:p>
            <a:pPr marL="171450" indent="-171450">
              <a:buFontTx/>
              <a:buChar char="-"/>
            </a:pPr>
            <a:r>
              <a:rPr lang="it-IT" dirty="0"/>
              <a:t>Or the images </a:t>
            </a:r>
            <a:r>
              <a:rPr lang="it-IT" dirty="0" err="1"/>
              <a:t>were</a:t>
            </a:r>
            <a:r>
              <a:rPr lang="it-IT" dirty="0"/>
              <a:t> to </a:t>
            </a:r>
            <a:r>
              <a:rPr lang="it-IT" dirty="0" err="1"/>
              <a:t>complex</a:t>
            </a:r>
            <a:r>
              <a:rPr lang="it-IT" dirty="0"/>
              <a:t>, </a:t>
            </a:r>
            <a:r>
              <a:rPr lang="it-IT" dirty="0" err="1"/>
              <a:t>both</a:t>
            </a:r>
            <a:r>
              <a:rPr lang="it-IT" dirty="0"/>
              <a:t> </a:t>
            </a:r>
            <a:r>
              <a:rPr lang="it-IT" dirty="0" err="1"/>
              <a:t>regarding</a:t>
            </a:r>
            <a:r>
              <a:rPr lang="it-IT" dirty="0"/>
              <a:t> the </a:t>
            </a:r>
            <a:r>
              <a:rPr lang="it-IT" dirty="0" err="1"/>
              <a:t>computational</a:t>
            </a:r>
            <a:r>
              <a:rPr lang="it-IT" dirty="0"/>
              <a:t> part (</a:t>
            </a:r>
            <a:r>
              <a:rPr lang="it-IT" dirty="0" err="1"/>
              <a:t>too</a:t>
            </a:r>
            <a:r>
              <a:rPr lang="it-IT" dirty="0"/>
              <a:t> big)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the </a:t>
            </a:r>
            <a:r>
              <a:rPr lang="it-IT" dirty="0" err="1"/>
              <a:t>variability</a:t>
            </a:r>
            <a:r>
              <a:rPr lang="it-IT" dirty="0"/>
              <a:t> in the dataset </a:t>
            </a:r>
            <a:r>
              <a:rPr lang="it-IT" dirty="0">
                <a:sym typeface="Wingdings" panose="05000000000000000000" pitchFamily="2" charset="2"/>
              </a:rPr>
              <a:t> network </a:t>
            </a:r>
            <a:r>
              <a:rPr lang="it-IT" dirty="0" err="1">
                <a:sym typeface="Wingdings" panose="05000000000000000000" pitchFamily="2" charset="2"/>
              </a:rPr>
              <a:t>not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able</a:t>
            </a:r>
            <a:r>
              <a:rPr lang="it-IT" dirty="0">
                <a:sym typeface="Wingdings" panose="05000000000000000000" pitchFamily="2" charset="2"/>
              </a:rPr>
              <a:t> to </a:t>
            </a:r>
            <a:r>
              <a:rPr lang="it-IT" dirty="0" err="1">
                <a:sym typeface="Wingdings" panose="05000000000000000000" pitchFamily="2" charset="2"/>
              </a:rPr>
              <a:t>disentagle</a:t>
            </a:r>
            <a:r>
              <a:rPr lang="it-IT" dirty="0">
                <a:sym typeface="Wingdings" panose="05000000000000000000" pitchFamily="2" charset="2"/>
              </a:rPr>
              <a:t> generative </a:t>
            </a:r>
            <a:r>
              <a:rPr lang="it-IT" dirty="0" err="1">
                <a:sym typeface="Wingdings" panose="05000000000000000000" pitchFamily="2" charset="2"/>
              </a:rPr>
              <a:t>factors</a:t>
            </a:r>
            <a:r>
              <a:rPr lang="it-IT" dirty="0">
                <a:sym typeface="Wingdings" panose="05000000000000000000" pitchFamily="2" charset="2"/>
              </a:rPr>
              <a:t> cause </a:t>
            </a:r>
            <a:r>
              <a:rPr lang="it-IT" dirty="0" err="1">
                <a:sym typeface="Wingdings" panose="05000000000000000000" pitchFamily="2" charset="2"/>
              </a:rPr>
              <a:t>they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were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too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complex</a:t>
            </a:r>
            <a:endParaRPr lang="it-IT" dirty="0">
              <a:sym typeface="Wingdings" panose="05000000000000000000" pitchFamily="2" charset="2"/>
            </a:endParaRPr>
          </a:p>
          <a:p>
            <a:pPr marL="171450" indent="-171450">
              <a:buFontTx/>
              <a:buChar char="-"/>
            </a:pP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influence</a:t>
            </a:r>
            <a:r>
              <a:rPr lang="it-IT" dirty="0"/>
              <a:t> on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bad</a:t>
            </a:r>
            <a:r>
              <a:rPr lang="it-IT" dirty="0"/>
              <a:t> </a:t>
            </a:r>
            <a:r>
              <a:rPr lang="it-IT" dirty="0" err="1"/>
              <a:t>results</a:t>
            </a:r>
            <a:r>
              <a:rPr lang="it-IT" dirty="0"/>
              <a:t> </a:t>
            </a:r>
            <a:r>
              <a:rPr lang="it-IT" dirty="0" err="1"/>
              <a:t>could</a:t>
            </a:r>
            <a:r>
              <a:rPr lang="it-IT" dirty="0"/>
              <a:t> be the a </a:t>
            </a:r>
            <a:r>
              <a:rPr lang="it-IT" dirty="0" err="1"/>
              <a:t>bad</a:t>
            </a:r>
            <a:r>
              <a:rPr lang="it-IT" dirty="0"/>
              <a:t> </a:t>
            </a:r>
            <a:r>
              <a:rPr lang="it-IT" dirty="0" err="1"/>
              <a:t>assumpt</a:t>
            </a:r>
            <a:r>
              <a:rPr lang="it-IT" dirty="0"/>
              <a:t> on pixels </a:t>
            </a:r>
            <a:r>
              <a:rPr lang="it-IT" dirty="0">
                <a:sym typeface="Wingdings" panose="05000000000000000000" pitchFamily="2" charset="2"/>
              </a:rPr>
              <a:t> Bernoulli</a:t>
            </a:r>
          </a:p>
          <a:p>
            <a:pPr marL="171450" indent="-171450">
              <a:buFontTx/>
              <a:buChar char="-"/>
            </a:pPr>
            <a:r>
              <a:rPr lang="it-IT" dirty="0" err="1">
                <a:sym typeface="Wingdings" panose="05000000000000000000" pitchFamily="2" charset="2"/>
              </a:rPr>
              <a:t>Lastly</a:t>
            </a:r>
            <a:r>
              <a:rPr lang="it-IT" dirty="0">
                <a:sym typeface="Wingdings" panose="05000000000000000000" pitchFamily="2" charset="2"/>
              </a:rPr>
              <a:t>, a </a:t>
            </a:r>
            <a:r>
              <a:rPr lang="it-IT" dirty="0" err="1">
                <a:sym typeface="Wingdings" panose="05000000000000000000" pitchFamily="2" charset="2"/>
              </a:rPr>
              <a:t>possible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improvement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could</a:t>
            </a:r>
            <a:r>
              <a:rPr lang="it-IT" dirty="0">
                <a:sym typeface="Wingdings" panose="05000000000000000000" pitchFamily="2" charset="2"/>
              </a:rPr>
              <a:t> be </a:t>
            </a:r>
            <a:r>
              <a:rPr lang="it-IT" dirty="0" err="1">
                <a:sym typeface="Wingdings" panose="05000000000000000000" pitchFamily="2" charset="2"/>
              </a:rPr>
              <a:t>obtained</a:t>
            </a:r>
            <a:r>
              <a:rPr lang="it-IT" dirty="0">
                <a:sym typeface="Wingdings" panose="05000000000000000000" pitchFamily="2" charset="2"/>
              </a:rPr>
              <a:t> by </a:t>
            </a:r>
            <a:r>
              <a:rPr lang="it-IT" dirty="0" err="1">
                <a:sym typeface="Wingdings" panose="05000000000000000000" pitchFamily="2" charset="2"/>
              </a:rPr>
              <a:t>enlargin</a:t>
            </a:r>
            <a:r>
              <a:rPr lang="it-IT" dirty="0">
                <a:sym typeface="Wingdings" panose="05000000000000000000" pitchFamily="2" charset="2"/>
              </a:rPr>
              <a:t> the </a:t>
            </a:r>
            <a:r>
              <a:rPr lang="it-IT" dirty="0" err="1">
                <a:sym typeface="Wingdings" panose="05000000000000000000" pitchFamily="2" charset="2"/>
              </a:rPr>
              <a:t>latent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space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dim</a:t>
            </a:r>
            <a:r>
              <a:rPr lang="it-IT" dirty="0">
                <a:sym typeface="Wingdings" panose="05000000000000000000" pitchFamily="2" charset="2"/>
              </a:rPr>
              <a:t>, so </a:t>
            </a:r>
            <a:r>
              <a:rPr lang="it-IT" dirty="0" err="1">
                <a:sym typeface="Wingdings" panose="05000000000000000000" pitchFamily="2" charset="2"/>
              </a:rPr>
              <a:t>that</a:t>
            </a:r>
            <a:r>
              <a:rPr lang="it-IT" dirty="0">
                <a:sym typeface="Wingdings" panose="05000000000000000000" pitchFamily="2" charset="2"/>
              </a:rPr>
              <a:t> the </a:t>
            </a:r>
            <a:r>
              <a:rPr lang="it-IT" dirty="0" err="1">
                <a:sym typeface="Wingdings" panose="05000000000000000000" pitchFamily="2" charset="2"/>
              </a:rPr>
              <a:t>channels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would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have</a:t>
            </a:r>
            <a:r>
              <a:rPr lang="it-IT" dirty="0">
                <a:sym typeface="Wingdings" panose="05000000000000000000" pitchFamily="2" charset="2"/>
              </a:rPr>
              <a:t> more </a:t>
            </a:r>
            <a:r>
              <a:rPr lang="it-IT" dirty="0" err="1">
                <a:sym typeface="Wingdings" panose="05000000000000000000" pitchFamily="2" charset="2"/>
              </a:rPr>
              <a:t>capacity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tor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tansmit</a:t>
            </a:r>
            <a:r>
              <a:rPr lang="it-IT" dirty="0">
                <a:sym typeface="Wingdings" panose="05000000000000000000" pitchFamily="2" charset="2"/>
              </a:rPr>
              <a:t> info </a:t>
            </a:r>
            <a:r>
              <a:rPr lang="it-IT" dirty="0" err="1">
                <a:sym typeface="Wingdings" panose="05000000000000000000" pitchFamily="2" charset="2"/>
              </a:rPr>
              <a:t>leading</a:t>
            </a:r>
            <a:r>
              <a:rPr lang="it-IT" dirty="0">
                <a:sym typeface="Wingdings" panose="05000000000000000000" pitchFamily="2" charset="2"/>
              </a:rPr>
              <a:t> to </a:t>
            </a:r>
            <a:r>
              <a:rPr lang="it-IT" dirty="0" err="1">
                <a:sym typeface="Wingdings" panose="05000000000000000000" pitchFamily="2" charset="2"/>
              </a:rPr>
              <a:t>higher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reconstruction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quality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F2911-1234-401F-B291-0AD74E0F8808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50253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result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obtained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dis</a:t>
            </a:r>
            <a:r>
              <a:rPr lang="it-IT" dirty="0"/>
              <a:t> </a:t>
            </a:r>
            <a:r>
              <a:rPr lang="it-IT" dirty="0" err="1"/>
              <a:t>units</a:t>
            </a:r>
            <a:r>
              <a:rPr lang="it-IT" dirty="0"/>
              <a:t> ….</a:t>
            </a:r>
          </a:p>
          <a:p>
            <a:pPr marL="171450" indent="-171450">
              <a:buFontTx/>
              <a:buChar char="-"/>
            </a:pPr>
            <a:r>
              <a:rPr lang="it-IT" dirty="0"/>
              <a:t>In </a:t>
            </a:r>
            <a:r>
              <a:rPr lang="it-IT" dirty="0" err="1"/>
              <a:t>Particular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omitted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training of </a:t>
            </a:r>
            <a:r>
              <a:rPr lang="it-IT" dirty="0" err="1"/>
              <a:t>betaVAE</a:t>
            </a:r>
            <a:r>
              <a:rPr lang="it-IT" dirty="0"/>
              <a:t> …</a:t>
            </a:r>
          </a:p>
          <a:p>
            <a:pPr marL="171450" indent="-171450">
              <a:buFontTx/>
              <a:buChar char="-"/>
            </a:pPr>
            <a:r>
              <a:rPr lang="it-IT" dirty="0" err="1"/>
              <a:t>Instead</a:t>
            </a:r>
            <a:r>
              <a:rPr lang="it-IT" dirty="0"/>
              <a:t> of </a:t>
            </a:r>
            <a:r>
              <a:rPr lang="it-IT" dirty="0" err="1"/>
              <a:t>feeding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62 </a:t>
            </a:r>
            <a:r>
              <a:rPr lang="it-IT" dirty="0" err="1"/>
              <a:t>faces</a:t>
            </a:r>
            <a:r>
              <a:rPr lang="it-IT" dirty="0"/>
              <a:t> to the encoder and sampling </a:t>
            </a:r>
            <a:r>
              <a:rPr lang="it-IT" dirty="0" err="1"/>
              <a:t>tha</a:t>
            </a:r>
            <a:r>
              <a:rPr lang="it-IT" dirty="0"/>
              <a:t> </a:t>
            </a:r>
            <a:r>
              <a:rPr lang="it-IT" dirty="0" err="1"/>
              <a:t>latent</a:t>
            </a:r>
            <a:r>
              <a:rPr lang="it-IT" dirty="0"/>
              <a:t> </a:t>
            </a:r>
            <a:r>
              <a:rPr lang="it-IT" dirty="0" err="1"/>
              <a:t>units</a:t>
            </a:r>
            <a:r>
              <a:rPr lang="it-IT" dirty="0"/>
              <a:t> from </a:t>
            </a:r>
            <a:r>
              <a:rPr lang="it-IT" dirty="0" err="1"/>
              <a:t>there</a:t>
            </a:r>
            <a:r>
              <a:rPr lang="it-IT" dirty="0"/>
              <a:t> for </a:t>
            </a:r>
            <a:r>
              <a:rPr lang="it-IT" dirty="0" err="1"/>
              <a:t>reconstruction</a:t>
            </a:r>
            <a:r>
              <a:rPr lang="it-IT" dirty="0"/>
              <a:t>, </a:t>
            </a:r>
            <a:r>
              <a:rPr lang="it-IT" dirty="0" err="1"/>
              <a:t>they</a:t>
            </a:r>
            <a:r>
              <a:rPr lang="it-IT" dirty="0"/>
              <a:t> use </a:t>
            </a:r>
            <a:r>
              <a:rPr lang="it-IT" dirty="0" err="1"/>
              <a:t>prediction</a:t>
            </a:r>
            <a:r>
              <a:rPr lang="it-IT" dirty="0"/>
              <a:t> of subset …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F2911-1234-401F-B291-0AD74E0F8808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6734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First </a:t>
            </a:r>
            <a:r>
              <a:rPr lang="it-IT" dirty="0" err="1"/>
              <a:t>quick</a:t>
            </a:r>
            <a:r>
              <a:rPr lang="it-IT" dirty="0"/>
              <a:t> </a:t>
            </a:r>
            <a:r>
              <a:rPr lang="it-IT" dirty="0" err="1"/>
              <a:t>recap</a:t>
            </a:r>
            <a:r>
              <a:rPr lang="it-IT" dirty="0"/>
              <a:t> of VAE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F2911-1234-401F-B291-0AD74E0F8808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0914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dirty="0" err="1"/>
              <a:t>Gen</a:t>
            </a:r>
            <a:r>
              <a:rPr lang="it-IT" dirty="0"/>
              <a:t> model </a:t>
            </a:r>
            <a:r>
              <a:rPr lang="it-IT" dirty="0" err="1"/>
              <a:t>composed</a:t>
            </a:r>
            <a:r>
              <a:rPr lang="it-IT" dirty="0"/>
              <a:t> of 2 </a:t>
            </a:r>
            <a:r>
              <a:rPr lang="it-IT" dirty="0" err="1"/>
              <a:t>archit</a:t>
            </a:r>
            <a:endParaRPr lang="it-IT" dirty="0"/>
          </a:p>
          <a:p>
            <a:pPr marL="171450" indent="-171450">
              <a:buFontTx/>
              <a:buChar char="-"/>
            </a:pPr>
            <a:r>
              <a:rPr lang="it-IT" dirty="0"/>
              <a:t>More </a:t>
            </a:r>
            <a:r>
              <a:rPr lang="it-IT" dirty="0" err="1"/>
              <a:t>formally</a:t>
            </a:r>
            <a:r>
              <a:rPr lang="it-IT" dirty="0"/>
              <a:t>: </a:t>
            </a:r>
            <a:r>
              <a:rPr lang="it-IT" dirty="0" err="1"/>
              <a:t>prob</a:t>
            </a:r>
            <a:r>
              <a:rPr lang="it-IT" dirty="0"/>
              <a:t> </a:t>
            </a:r>
            <a:r>
              <a:rPr lang="it-IT" dirty="0" err="1"/>
              <a:t>distributions</a:t>
            </a:r>
            <a:endParaRPr lang="it-IT" dirty="0"/>
          </a:p>
          <a:p>
            <a:pPr marL="171450" indent="-171450">
              <a:buFontTx/>
              <a:buChar char="-"/>
            </a:pPr>
            <a:r>
              <a:rPr lang="it-IT" dirty="0" err="1"/>
              <a:t>assumptions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F2911-1234-401F-B291-0AD74E0F8808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6448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dirty="0" err="1"/>
              <a:t>Given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framwork</a:t>
            </a:r>
            <a:r>
              <a:rPr lang="it-IT" dirty="0"/>
              <a:t>: the goal …</a:t>
            </a:r>
          </a:p>
          <a:p>
            <a:pPr marL="171450" indent="-171450">
              <a:buFontTx/>
              <a:buChar char="-"/>
            </a:pPr>
            <a:r>
              <a:rPr lang="it-IT" dirty="0"/>
              <a:t>After </a:t>
            </a:r>
            <a:r>
              <a:rPr lang="it-IT" dirty="0" err="1"/>
              <a:t>algebraic</a:t>
            </a:r>
            <a:r>
              <a:rPr lang="it-IT" dirty="0"/>
              <a:t> </a:t>
            </a:r>
            <a:r>
              <a:rPr lang="it-IT" dirty="0" err="1"/>
              <a:t>manip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can be </a:t>
            </a:r>
            <a:r>
              <a:rPr lang="it-IT" dirty="0" err="1"/>
              <a:t>showned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…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F2911-1234-401F-B291-0AD74E0F880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9151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dirty="0"/>
              <a:t>Beta VAE </a:t>
            </a:r>
            <a:r>
              <a:rPr lang="it-IT" dirty="0" err="1"/>
              <a:t>differs</a:t>
            </a:r>
            <a:r>
              <a:rPr lang="it-IT" dirty="0"/>
              <a:t> from VAE by </a:t>
            </a:r>
            <a:r>
              <a:rPr lang="it-IT" dirty="0" err="1"/>
              <a:t>introducing</a:t>
            </a:r>
            <a:r>
              <a:rPr lang="it-IT" dirty="0"/>
              <a:t> </a:t>
            </a:r>
            <a:r>
              <a:rPr lang="it-IT" dirty="0" err="1"/>
              <a:t>hyperpar</a:t>
            </a:r>
            <a:endParaRPr lang="it-IT" dirty="0"/>
          </a:p>
          <a:p>
            <a:pPr marL="171450" indent="-171450">
              <a:buFontTx/>
              <a:buChar char="-"/>
            </a:pPr>
            <a:r>
              <a:rPr lang="it-IT" dirty="0" err="1"/>
              <a:t>Effects</a:t>
            </a:r>
            <a:r>
              <a:rPr lang="it-IT" dirty="0"/>
              <a:t> are 2, </a:t>
            </a:r>
            <a:r>
              <a:rPr lang="it-IT" dirty="0" err="1"/>
              <a:t>explain</a:t>
            </a:r>
            <a:r>
              <a:rPr lang="it-IT" dirty="0"/>
              <a:t> in a </a:t>
            </a:r>
            <a:r>
              <a:rPr lang="it-IT" dirty="0" err="1"/>
              <a:t>while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hyperp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achieve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effects</a:t>
            </a:r>
            <a:endParaRPr lang="it-IT" dirty="0"/>
          </a:p>
          <a:p>
            <a:pPr marL="171450" indent="-171450">
              <a:buFontTx/>
              <a:buChar char="-"/>
            </a:pP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set …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F2911-1234-401F-B291-0AD74E0F8808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1654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Going</a:t>
            </a:r>
            <a:r>
              <a:rPr lang="it-IT" dirty="0"/>
              <a:t> to </a:t>
            </a:r>
            <a:r>
              <a:rPr lang="it-IT" dirty="0" err="1"/>
              <a:t>present</a:t>
            </a:r>
            <a:r>
              <a:rPr lang="it-IT" dirty="0"/>
              <a:t> in more </a:t>
            </a:r>
            <a:r>
              <a:rPr lang="it-IT" dirty="0" err="1"/>
              <a:t>details</a:t>
            </a:r>
            <a:r>
              <a:rPr lang="it-IT" dirty="0"/>
              <a:t> the </a:t>
            </a:r>
            <a:r>
              <a:rPr lang="it-IT" dirty="0" err="1"/>
              <a:t>theoretical</a:t>
            </a:r>
            <a:r>
              <a:rPr lang="it-IT" dirty="0"/>
              <a:t> </a:t>
            </a:r>
            <a:r>
              <a:rPr lang="it-IT" dirty="0" err="1"/>
              <a:t>foundations</a:t>
            </a:r>
            <a:r>
              <a:rPr lang="it-IT" dirty="0"/>
              <a:t> of the </a:t>
            </a:r>
            <a:r>
              <a:rPr lang="it-IT" dirty="0" err="1"/>
              <a:t>betaVAW</a:t>
            </a:r>
            <a:r>
              <a:rPr lang="it-IT" dirty="0"/>
              <a:t> and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works </a:t>
            </a:r>
            <a:r>
              <a:rPr lang="it-IT" dirty="0" err="1"/>
              <a:t>proposed</a:t>
            </a:r>
            <a:r>
              <a:rPr lang="it-IT" dirty="0"/>
              <a:t> in the papers </a:t>
            </a:r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betaV</a:t>
            </a:r>
            <a:r>
              <a:rPr lang="it-IT" dirty="0"/>
              <a:t> </a:t>
            </a:r>
            <a:r>
              <a:rPr lang="it-IT" dirty="0" err="1"/>
              <a:t>was</a:t>
            </a:r>
            <a:r>
              <a:rPr lang="it-IT" dirty="0"/>
              <a:t> </a:t>
            </a:r>
            <a:r>
              <a:rPr lang="it-IT" dirty="0" err="1"/>
              <a:t>introduced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F2911-1234-401F-B291-0AD74E0F8808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51194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But</a:t>
            </a:r>
            <a:r>
              <a:rPr lang="it-IT" dirty="0"/>
              <a:t> first </a:t>
            </a:r>
            <a:r>
              <a:rPr lang="it-IT" dirty="0" err="1"/>
              <a:t>I’m</a:t>
            </a:r>
            <a:r>
              <a:rPr lang="it-IT" dirty="0"/>
              <a:t> </a:t>
            </a:r>
            <a:r>
              <a:rPr lang="it-IT" dirty="0" err="1"/>
              <a:t>going</a:t>
            </a:r>
            <a:r>
              <a:rPr lang="it-IT" dirty="0"/>
              <a:t> to </a:t>
            </a:r>
            <a:r>
              <a:rPr lang="it-IT" dirty="0" err="1"/>
              <a:t>define</a:t>
            </a:r>
            <a:r>
              <a:rPr lang="it-IT" dirty="0"/>
              <a:t> </a:t>
            </a:r>
            <a:r>
              <a:rPr lang="it-IT" dirty="0" err="1"/>
              <a:t>what</a:t>
            </a:r>
            <a:r>
              <a:rPr lang="it-IT" dirty="0"/>
              <a:t> are </a:t>
            </a:r>
            <a:r>
              <a:rPr lang="it-IT" dirty="0" err="1"/>
              <a:t>disentagled</a:t>
            </a:r>
            <a:r>
              <a:rPr lang="it-IT" dirty="0"/>
              <a:t> </a:t>
            </a:r>
            <a:r>
              <a:rPr lang="it-IT" dirty="0" err="1"/>
              <a:t>representations</a:t>
            </a:r>
            <a:endParaRPr lang="it-IT" dirty="0"/>
          </a:p>
          <a:p>
            <a:pPr marL="171450" indent="-171450">
              <a:buFontTx/>
              <a:buChar char="-"/>
            </a:pPr>
            <a:r>
              <a:rPr lang="it-IT" dirty="0"/>
              <a:t>The </a:t>
            </a:r>
            <a:r>
              <a:rPr lang="it-IT" dirty="0" err="1"/>
              <a:t>assumpt</a:t>
            </a:r>
            <a:r>
              <a:rPr lang="it-IT" dirty="0"/>
              <a:t>, …</a:t>
            </a:r>
          </a:p>
          <a:p>
            <a:pPr marL="171450" indent="-171450">
              <a:buFontTx/>
              <a:buChar char="-"/>
            </a:pPr>
            <a:r>
              <a:rPr lang="it-IT" dirty="0" err="1"/>
              <a:t>Latent</a:t>
            </a:r>
            <a:r>
              <a:rPr lang="it-IT" dirty="0"/>
              <a:t> </a:t>
            </a:r>
            <a:r>
              <a:rPr lang="it-IT" dirty="0" err="1"/>
              <a:t>units</a:t>
            </a:r>
            <a:r>
              <a:rPr lang="it-IT" dirty="0"/>
              <a:t> to be </a:t>
            </a:r>
            <a:r>
              <a:rPr lang="it-IT" dirty="0" err="1"/>
              <a:t>disentangled</a:t>
            </a:r>
            <a:r>
              <a:rPr lang="it-IT" dirty="0"/>
              <a:t> must </a:t>
            </a:r>
            <a:r>
              <a:rPr lang="it-IT" dirty="0" err="1"/>
              <a:t>satisty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properties</a:t>
            </a:r>
            <a:r>
              <a:rPr lang="it-IT" dirty="0"/>
              <a:t>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means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…</a:t>
            </a:r>
          </a:p>
          <a:p>
            <a:pPr marL="171450" indent="-171450">
              <a:buFontTx/>
              <a:buChar char="-"/>
            </a:pP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think</a:t>
            </a:r>
            <a:r>
              <a:rPr lang="it-IT" dirty="0"/>
              <a:t> of </a:t>
            </a:r>
            <a:r>
              <a:rPr lang="it-IT" dirty="0" err="1"/>
              <a:t>as</a:t>
            </a:r>
            <a:r>
              <a:rPr lang="it-IT" dirty="0"/>
              <a:t> generative </a:t>
            </a:r>
            <a:r>
              <a:rPr lang="it-IT" dirty="0" err="1"/>
              <a:t>factor</a:t>
            </a:r>
            <a:r>
              <a:rPr lang="it-IT" dirty="0"/>
              <a:t> the </a:t>
            </a:r>
            <a:r>
              <a:rPr lang="it-IT" dirty="0" err="1"/>
              <a:t>dimension</a:t>
            </a:r>
            <a:r>
              <a:rPr lang="it-IT" dirty="0"/>
              <a:t> of the </a:t>
            </a:r>
            <a:r>
              <a:rPr lang="it-IT" dirty="0" err="1"/>
              <a:t>chin</a:t>
            </a:r>
            <a:r>
              <a:rPr lang="it-IT" dirty="0"/>
              <a:t> </a:t>
            </a:r>
            <a:r>
              <a:rPr lang="it-IT" dirty="0" err="1"/>
              <a:t>ofr</a:t>
            </a:r>
            <a:r>
              <a:rPr lang="it-IT" dirty="0"/>
              <a:t> </a:t>
            </a:r>
            <a:r>
              <a:rPr lang="it-IT" dirty="0" err="1"/>
              <a:t>example</a:t>
            </a:r>
            <a:r>
              <a:rPr lang="it-IT" dirty="0"/>
              <a:t>, </a:t>
            </a:r>
            <a:r>
              <a:rPr lang="it-IT" dirty="0" err="1"/>
              <a:t>betaV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to </a:t>
            </a:r>
            <a:r>
              <a:rPr lang="it-IT" dirty="0" err="1"/>
              <a:t>discover</a:t>
            </a:r>
            <a:r>
              <a:rPr lang="it-IT" dirty="0"/>
              <a:t> a </a:t>
            </a:r>
            <a:r>
              <a:rPr lang="it-IT" dirty="0" err="1"/>
              <a:t>unit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by </a:t>
            </a:r>
            <a:r>
              <a:rPr lang="it-IT" dirty="0" err="1"/>
              <a:t>tweaking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just </a:t>
            </a:r>
            <a:r>
              <a:rPr lang="it-IT" dirty="0" err="1"/>
              <a:t>modify</a:t>
            </a:r>
            <a:r>
              <a:rPr lang="it-IT" dirty="0"/>
              <a:t> </a:t>
            </a:r>
            <a:r>
              <a:rPr lang="it-IT" dirty="0" err="1"/>
              <a:t>dim</a:t>
            </a:r>
            <a:r>
              <a:rPr lang="it-IT" dirty="0"/>
              <a:t> of </a:t>
            </a:r>
            <a:r>
              <a:rPr lang="it-IT" dirty="0" err="1"/>
              <a:t>chin</a:t>
            </a:r>
            <a:r>
              <a:rPr lang="it-IT" dirty="0"/>
              <a:t> for </a:t>
            </a:r>
            <a:r>
              <a:rPr lang="it-IT" dirty="0" err="1"/>
              <a:t>example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F2911-1234-401F-B291-0AD74E0F8808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8895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To gain insights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the </a:t>
            </a:r>
            <a:r>
              <a:rPr lang="it-IT" dirty="0" err="1"/>
              <a:t>betaVAE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learn</a:t>
            </a:r>
            <a:r>
              <a:rPr lang="it-IT" dirty="0"/>
              <a:t> </a:t>
            </a:r>
            <a:r>
              <a:rPr lang="it-IT" dirty="0" err="1"/>
              <a:t>disentangled</a:t>
            </a:r>
            <a:r>
              <a:rPr lang="it-IT" dirty="0"/>
              <a:t> rep, paper </a:t>
            </a:r>
            <a:r>
              <a:rPr lang="it-IT" dirty="0" err="1"/>
              <a:t>proposed</a:t>
            </a:r>
            <a:r>
              <a:rPr lang="it-IT" dirty="0"/>
              <a:t> </a:t>
            </a:r>
            <a:r>
              <a:rPr lang="it-IT" dirty="0" err="1"/>
              <a:t>view</a:t>
            </a:r>
            <a:r>
              <a:rPr lang="it-IT" dirty="0"/>
              <a:t> learning </a:t>
            </a:r>
            <a:r>
              <a:rPr lang="it-IT" dirty="0" err="1"/>
              <a:t>obj</a:t>
            </a:r>
            <a:r>
              <a:rPr lang="it-IT" dirty="0"/>
              <a:t>  under </a:t>
            </a:r>
            <a:r>
              <a:rPr lang="it-IT" dirty="0" err="1"/>
              <a:t>lens</a:t>
            </a:r>
            <a:r>
              <a:rPr lang="it-IT" dirty="0"/>
              <a:t> of info theory, in part IB</a:t>
            </a:r>
          </a:p>
          <a:p>
            <a:pPr marL="171450" indent="-171450">
              <a:buFontTx/>
              <a:buChar char="-"/>
            </a:pPr>
            <a:r>
              <a:rPr lang="it-IT" dirty="0"/>
              <a:t>General setting of IB </a:t>
            </a:r>
            <a:r>
              <a:rPr lang="it-IT" dirty="0" err="1"/>
              <a:t>is</a:t>
            </a:r>
            <a:r>
              <a:rPr lang="it-IT" dirty="0"/>
              <a:t> …</a:t>
            </a:r>
          </a:p>
          <a:p>
            <a:pPr marL="171450" indent="-171450">
              <a:buFontTx/>
              <a:buChar char="-"/>
            </a:pPr>
            <a:r>
              <a:rPr lang="it-IT" dirty="0" err="1"/>
              <a:t>Analogy</a:t>
            </a:r>
            <a:endParaRPr lang="it-IT" dirty="0"/>
          </a:p>
          <a:p>
            <a:pPr marL="171450" indent="-171450">
              <a:buFontTx/>
              <a:buChar char="-"/>
            </a:pPr>
            <a:r>
              <a:rPr lang="it-IT" dirty="0" err="1"/>
              <a:t>Given</a:t>
            </a:r>
            <a:r>
              <a:rPr lang="it-IT" dirty="0"/>
              <a:t> the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,…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EF2911-1234-401F-B291-0AD74E0F8808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265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BF113-CA15-4DAF-9AA9-6A6768371C44}" type="datetimeFigureOut">
              <a:rPr lang="it-IT" smtClean="0"/>
              <a:t>20/02/2022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EADBF-753E-4843-91BE-A3E843B570CC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103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BF113-CA15-4DAF-9AA9-6A6768371C44}" type="datetimeFigureOut">
              <a:rPr lang="it-IT" smtClean="0"/>
              <a:t>20/02/2022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EADBF-753E-4843-91BE-A3E843B570C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0549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BF113-CA15-4DAF-9AA9-6A6768371C44}" type="datetimeFigureOut">
              <a:rPr lang="it-IT" smtClean="0"/>
              <a:t>20/02/2022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EADBF-753E-4843-91BE-A3E843B570C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5855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BF113-CA15-4DAF-9AA9-6A6768371C44}" type="datetimeFigureOut">
              <a:rPr lang="it-IT" smtClean="0"/>
              <a:t>20/02/2022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EADBF-753E-4843-91BE-A3E843B570C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4418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BF113-CA15-4DAF-9AA9-6A6768371C44}" type="datetimeFigureOut">
              <a:rPr lang="it-IT" smtClean="0"/>
              <a:t>20/02/2022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EADBF-753E-4843-91BE-A3E843B570CC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639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BF113-CA15-4DAF-9AA9-6A6768371C44}" type="datetimeFigureOut">
              <a:rPr lang="it-IT" smtClean="0"/>
              <a:t>20/02/2022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EADBF-753E-4843-91BE-A3E843B570C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6931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BF113-CA15-4DAF-9AA9-6A6768371C44}" type="datetimeFigureOut">
              <a:rPr lang="it-IT" smtClean="0"/>
              <a:t>20/02/2022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EADBF-753E-4843-91BE-A3E843B570C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2455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BF113-CA15-4DAF-9AA9-6A6768371C44}" type="datetimeFigureOut">
              <a:rPr lang="it-IT" smtClean="0"/>
              <a:t>20/02/2022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EADBF-753E-4843-91BE-A3E843B570C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4919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BF113-CA15-4DAF-9AA9-6A6768371C44}" type="datetimeFigureOut">
              <a:rPr lang="it-IT" smtClean="0"/>
              <a:t>20/02/2022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EADBF-753E-4843-91BE-A3E843B570C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9553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6FBF113-CA15-4DAF-9AA9-6A6768371C44}" type="datetimeFigureOut">
              <a:rPr lang="it-IT" smtClean="0"/>
              <a:t>20/02/2022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92EADBF-753E-4843-91BE-A3E843B570C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6014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BF113-CA15-4DAF-9AA9-6A6768371C44}" type="datetimeFigureOut">
              <a:rPr lang="it-IT" smtClean="0"/>
              <a:t>20/02/2022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EADBF-753E-4843-91BE-A3E843B570C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318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6FBF113-CA15-4DAF-9AA9-6A6768371C44}" type="datetimeFigureOut">
              <a:rPr lang="it-IT" smtClean="0"/>
              <a:t>20/02/2022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92EADBF-753E-4843-91BE-A3E843B570CC}" type="slidenum">
              <a:rPr lang="it-IT" smtClean="0"/>
              <a:t>‹N›</a:t>
            </a:fld>
            <a:endParaRPr lang="it-IT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558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1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39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70.png"/><Relationship Id="rId9" Type="http://schemas.openxmlformats.org/officeDocument/2006/relationships/image" Target="../media/image1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71BFEA-2D77-456D-BB0D-2C8A15E9200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2490" y="1936958"/>
            <a:ext cx="7336779" cy="1945377"/>
          </a:xfrm>
        </p:spPr>
        <p:txBody>
          <a:bodyPr anchor="b">
            <a:noAutofit/>
          </a:bodyPr>
          <a:lstStyle/>
          <a:p>
            <a:r>
              <a:rPr lang="el-GR" sz="4000" dirty="0">
                <a:solidFill>
                  <a:schemeClr val="tx2"/>
                </a:solidFill>
                <a:cs typeface="Calibri" panose="020F0502020204030204" pitchFamily="34" charset="0"/>
              </a:rPr>
              <a:t>β</a:t>
            </a:r>
            <a:r>
              <a:rPr lang="it-IT" sz="4000" dirty="0">
                <a:solidFill>
                  <a:schemeClr val="tx2"/>
                </a:solidFill>
                <a:cs typeface="Calibri" panose="020F0502020204030204" pitchFamily="34" charset="0"/>
              </a:rPr>
              <a:t>-VAE: semantic </a:t>
            </a:r>
            <a:r>
              <a:rPr lang="it-IT" sz="4000" dirty="0" err="1">
                <a:solidFill>
                  <a:schemeClr val="tx2"/>
                </a:solidFill>
                <a:cs typeface="Calibri" panose="020F0502020204030204" pitchFamily="34" charset="0"/>
              </a:rPr>
              <a:t>disentanglement</a:t>
            </a:r>
            <a:r>
              <a:rPr lang="it-IT" sz="4000" dirty="0">
                <a:solidFill>
                  <a:schemeClr val="tx2"/>
                </a:solidFill>
                <a:cs typeface="Calibri" panose="020F0502020204030204" pitchFamily="34" charset="0"/>
              </a:rPr>
              <a:t> in </a:t>
            </a:r>
            <a:r>
              <a:rPr lang="it-IT" sz="4000" dirty="0" err="1">
                <a:solidFill>
                  <a:schemeClr val="tx2"/>
                </a:solidFill>
                <a:cs typeface="Calibri" panose="020F0502020204030204" pitchFamily="34" charset="0"/>
              </a:rPr>
              <a:t>inferotemporal</a:t>
            </a:r>
            <a:r>
              <a:rPr lang="it-IT" sz="4000" dirty="0">
                <a:solidFill>
                  <a:schemeClr val="tx2"/>
                </a:solidFill>
                <a:cs typeface="Calibri" panose="020F0502020204030204" pitchFamily="34" charset="0"/>
              </a:rPr>
              <a:t> face patch </a:t>
            </a:r>
            <a:r>
              <a:rPr lang="it-IT" sz="4000" dirty="0" err="1">
                <a:solidFill>
                  <a:schemeClr val="tx2"/>
                </a:solidFill>
                <a:cs typeface="Calibri" panose="020F0502020204030204" pitchFamily="34" charset="0"/>
              </a:rPr>
              <a:t>neurons</a:t>
            </a:r>
            <a:endParaRPr lang="it-IT" sz="4000" dirty="0">
              <a:solidFill>
                <a:schemeClr val="tx2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7738165-15AB-4853-99E6-91D0E6CF2767}"/>
              </a:ext>
            </a:extLst>
          </p:cNvPr>
          <p:cNvSpPr txBox="1"/>
          <p:nvPr/>
        </p:nvSpPr>
        <p:spPr>
          <a:xfrm>
            <a:off x="402490" y="4240695"/>
            <a:ext cx="6157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+mj-lt"/>
              </a:rPr>
              <a:t>Matteo Marturini, University of Trieste, </a:t>
            </a:r>
            <a:r>
              <a:rPr lang="it-IT" sz="1400" dirty="0" err="1">
                <a:solidFill>
                  <a:schemeClr val="tx2"/>
                </a:solidFill>
                <a:latin typeface="+mj-lt"/>
              </a:rPr>
              <a:t>Msc</a:t>
            </a:r>
            <a:r>
              <a:rPr lang="it-IT" sz="1400" dirty="0">
                <a:solidFill>
                  <a:schemeClr val="tx2"/>
                </a:solidFill>
                <a:latin typeface="+mj-lt"/>
              </a:rPr>
              <a:t> Data Science and Scientific Computing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6A4EB32D-9A3F-481E-A268-15D15389556A}"/>
              </a:ext>
            </a:extLst>
          </p:cNvPr>
          <p:cNvSpPr/>
          <p:nvPr/>
        </p:nvSpPr>
        <p:spPr>
          <a:xfrm>
            <a:off x="0" y="5678556"/>
            <a:ext cx="7792278" cy="1179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D6AD16B3-1957-4B24-8FA1-2633F911D7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0" r="2459" b="-1"/>
          <a:stretch/>
        </p:blipFill>
        <p:spPr>
          <a:xfrm>
            <a:off x="7076661" y="1588"/>
            <a:ext cx="6470464" cy="6856412"/>
          </a:xfrm>
          <a:custGeom>
            <a:avLst/>
            <a:gdLst/>
            <a:ahLst/>
            <a:cxnLst/>
            <a:rect l="l" t="t" r="r" b="b"/>
            <a:pathLst>
              <a:path w="6470464" h="6856412">
                <a:moveTo>
                  <a:pt x="0" y="0"/>
                </a:moveTo>
                <a:lnTo>
                  <a:pt x="6470464" y="0"/>
                </a:lnTo>
                <a:lnTo>
                  <a:pt x="6470464" y="6856412"/>
                </a:lnTo>
                <a:lnTo>
                  <a:pt x="753" y="6856412"/>
                </a:lnTo>
                <a:lnTo>
                  <a:pt x="83736" y="6682434"/>
                </a:lnTo>
                <a:cubicBezTo>
                  <a:pt x="534353" y="5654674"/>
                  <a:pt x="777103" y="4561946"/>
                  <a:pt x="777103" y="3428997"/>
                </a:cubicBezTo>
                <a:cubicBezTo>
                  <a:pt x="777103" y="2296047"/>
                  <a:pt x="534353" y="1203318"/>
                  <a:pt x="83736" y="17555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612966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31FD86-2F2D-4077-8CBE-A1A4D505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tx2"/>
                </a:solidFill>
              </a:rPr>
              <a:t>Learning pressure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6E44E24F-2005-482B-A75A-EE60D856053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335474" y="1645257"/>
                <a:ext cx="3578087" cy="908729"/>
              </a:xfrm>
            </p:spPr>
            <p:txBody>
              <a:bodyPr/>
              <a:lstStyle/>
              <a:p>
                <a:endParaRPr lang="it-IT" dirty="0"/>
              </a:p>
              <a:p>
                <a:r>
                  <a:rPr lang="it-IT" dirty="0" err="1"/>
                  <a:t>Minimizing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sub>
                        </m:sSub>
                        <m:d>
                          <m:d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𝜗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6E44E24F-2005-482B-A75A-EE60D85605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335474" y="1645257"/>
                <a:ext cx="3578087" cy="908729"/>
              </a:xfrm>
              <a:blipFill>
                <a:blip r:embed="rId5"/>
                <a:stretch>
                  <a:fillRect l="-1704" b="-53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5C5DFE58-EC0E-492D-B986-3B52C03DA80B}"/>
                  </a:ext>
                </a:extLst>
              </p:cNvPr>
              <p:cNvSpPr txBox="1"/>
              <p:nvPr/>
            </p:nvSpPr>
            <p:spPr>
              <a:xfrm>
                <a:off x="1286440" y="3033131"/>
                <a:ext cx="2999603" cy="394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it-IT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𝜗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it-IT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it-IT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it-IT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5C5DFE58-EC0E-492D-B986-3B52C03DA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440" y="3033131"/>
                <a:ext cx="2999603" cy="394019"/>
              </a:xfrm>
              <a:prstGeom prst="rect">
                <a:avLst/>
              </a:prstGeom>
              <a:blipFill>
                <a:blip r:embed="rId6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306CF1CA-59D8-4C9E-AD27-E0939342BEC9}"/>
                  </a:ext>
                </a:extLst>
              </p:cNvPr>
              <p:cNvSpPr txBox="1"/>
              <p:nvPr/>
            </p:nvSpPr>
            <p:spPr>
              <a:xfrm>
                <a:off x="1286440" y="3810722"/>
                <a:ext cx="35154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Latent </a:t>
                </a:r>
                <a:r>
                  <a:rPr lang="it-IT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channels</a:t>
                </a:r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have</a:t>
                </a:r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no </a:t>
                </a:r>
                <a:r>
                  <a:rPr lang="it-IT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capacity</a:t>
                </a:r>
                <a:endParaRPr lang="it-IT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306CF1CA-59D8-4C9E-AD27-E0939342B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440" y="3810722"/>
                <a:ext cx="3515450" cy="369332"/>
              </a:xfrm>
              <a:prstGeom prst="rect">
                <a:avLst/>
              </a:prstGeom>
              <a:blipFill>
                <a:blip r:embed="rId7"/>
                <a:stretch>
                  <a:fillRect l="-1386" t="-8197" r="-693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E62FF65A-95CE-44D8-9629-2762F2373C22}"/>
              </a:ext>
            </a:extLst>
          </p:cNvPr>
          <p:cNvCxnSpPr>
            <a:endCxn id="6" idx="0"/>
          </p:cNvCxnSpPr>
          <p:nvPr/>
        </p:nvCxnSpPr>
        <p:spPr>
          <a:xfrm>
            <a:off x="2786241" y="2553986"/>
            <a:ext cx="1" cy="479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7F59366A-D836-411D-8415-5000CDC75C83}"/>
              </a:ext>
            </a:extLst>
          </p:cNvPr>
          <p:cNvCxnSpPr>
            <a:stCxn id="6" idx="2"/>
          </p:cNvCxnSpPr>
          <p:nvPr/>
        </p:nvCxnSpPr>
        <p:spPr>
          <a:xfrm flipH="1">
            <a:off x="2786241" y="3427150"/>
            <a:ext cx="1" cy="383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9AF78DD-4F46-4031-9E06-855EE56E2463}"/>
              </a:ext>
            </a:extLst>
          </p:cNvPr>
          <p:cNvSpPr txBox="1"/>
          <p:nvPr/>
        </p:nvSpPr>
        <p:spPr>
          <a:xfrm>
            <a:off x="6896502" y="2929616"/>
            <a:ext cx="378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Cost in </a:t>
            </a:r>
            <a:r>
              <a:rPr lang="it-IT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terms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of </a:t>
            </a:r>
            <a:r>
              <a:rPr lang="it-IT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reconstruction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quality</a:t>
            </a:r>
            <a:endParaRPr lang="it-IT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2E9FEA04-500D-48B4-B39A-C4E1CE9DA31E}"/>
              </a:ext>
            </a:extLst>
          </p:cNvPr>
          <p:cNvSpPr/>
          <p:nvPr/>
        </p:nvSpPr>
        <p:spPr>
          <a:xfrm>
            <a:off x="596348" y="5062330"/>
            <a:ext cx="384313" cy="35780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F4EB2A72-E558-4765-956A-C77001DD53CD}"/>
              </a:ext>
            </a:extLst>
          </p:cNvPr>
          <p:cNvSpPr txBox="1"/>
          <p:nvPr/>
        </p:nvSpPr>
        <p:spPr>
          <a:xfrm>
            <a:off x="1097280" y="4751078"/>
            <a:ext cx="6824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Solution:</a:t>
            </a:r>
          </a:p>
          <a:p>
            <a:r>
              <a:rPr lang="it-IT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Embed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data points on a set of </a:t>
            </a:r>
            <a:r>
              <a:rPr lang="it-IT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representational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axes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where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nearby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points on the </a:t>
            </a:r>
            <a:r>
              <a:rPr lang="it-IT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axes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are </a:t>
            </a:r>
            <a:r>
              <a:rPr lang="it-IT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also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close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data </a:t>
            </a:r>
            <a:r>
              <a:rPr lang="it-IT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space</a:t>
            </a:r>
            <a:endParaRPr lang="it-IT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5A467672-FDDA-4F50-BF55-5FC2F26623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275" y="3429000"/>
            <a:ext cx="3215324" cy="2561044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570BCD75-53C3-4D11-94EC-75E8CBBFCFA4}"/>
              </a:ext>
            </a:extLst>
          </p:cNvPr>
          <p:cNvSpPr txBox="1"/>
          <p:nvPr/>
        </p:nvSpPr>
        <p:spPr>
          <a:xfrm>
            <a:off x="8476740" y="5874628"/>
            <a:ext cx="53578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solidFill>
                  <a:schemeClr val="accent6">
                    <a:lumMod val="75000"/>
                  </a:schemeClr>
                </a:solidFill>
              </a:rPr>
              <a:t>Burgess et al., </a:t>
            </a:r>
            <a:r>
              <a:rPr lang="it-IT" sz="900" i="1" dirty="0" err="1">
                <a:solidFill>
                  <a:schemeClr val="accent6">
                    <a:lumMod val="75000"/>
                  </a:schemeClr>
                </a:solidFill>
              </a:rPr>
              <a:t>Understanding</a:t>
            </a:r>
            <a:r>
              <a:rPr lang="it-IT" sz="9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t-IT" sz="900" i="1" dirty="0" err="1">
                <a:solidFill>
                  <a:schemeClr val="accent6">
                    <a:lumMod val="75000"/>
                  </a:schemeClr>
                </a:solidFill>
              </a:rPr>
              <a:t>disentanglement</a:t>
            </a:r>
            <a:r>
              <a:rPr lang="it-IT" sz="900" i="1" dirty="0">
                <a:solidFill>
                  <a:schemeClr val="accent6">
                    <a:lumMod val="75000"/>
                  </a:schemeClr>
                </a:solidFill>
              </a:rPr>
              <a:t> in </a:t>
            </a:r>
            <a:r>
              <a:rPr lang="el-GR" sz="900" i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it-IT" sz="900" i="1" dirty="0">
                <a:solidFill>
                  <a:schemeClr val="accent6">
                    <a:lumMod val="75000"/>
                  </a:schemeClr>
                </a:solidFill>
              </a:rPr>
              <a:t>-VAE, (2018).</a:t>
            </a:r>
            <a:r>
              <a:rPr lang="it-IT" sz="900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8536BF32-FA0A-412E-8BB8-13B451316612}"/>
              </a:ext>
            </a:extLst>
          </p:cNvPr>
          <p:cNvSpPr/>
          <p:nvPr/>
        </p:nvSpPr>
        <p:spPr>
          <a:xfrm>
            <a:off x="5934323" y="3012591"/>
            <a:ext cx="695077" cy="23551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8866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A257F6-D220-4592-9B3A-0BBF2FFA6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solidFill>
                  <a:schemeClr val="tx2"/>
                </a:solidFill>
              </a:rPr>
              <a:t>Latent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dimensions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alignment</a:t>
            </a:r>
            <a:endParaRPr lang="it-IT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462DBCA-9764-43C8-9C52-D9051A92822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75861" y="1845734"/>
                <a:ext cx="5359178" cy="3971383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it-IT" dirty="0"/>
                  <a:t> </a:t>
                </a:r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Why learning </a:t>
                </a:r>
                <a:r>
                  <a:rPr lang="it-IT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latent</a:t>
                </a:r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dimensions</a:t>
                </a:r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aligned</a:t>
                </a:r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with generative </a:t>
                </a:r>
                <a:r>
                  <a:rPr lang="it-IT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factors</a:t>
                </a:r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of data?</a:t>
                </a:r>
              </a:p>
              <a:p>
                <a:pPr marL="0" indent="0">
                  <a:buNone/>
                </a:pPr>
                <a:r>
                  <a:rPr lang="it-IT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β-VAE </a:t>
                </a:r>
                <a:r>
                  <a:rPr lang="it-IT" sz="1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finds</a:t>
                </a:r>
                <a:r>
                  <a:rPr lang="it-IT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1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latent</a:t>
                </a:r>
                <a:r>
                  <a:rPr lang="it-IT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1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components</a:t>
                </a:r>
                <a:r>
                  <a:rPr lang="it-IT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1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which</a:t>
                </a:r>
                <a:r>
                  <a:rPr lang="it-IT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make </a:t>
                </a:r>
                <a:r>
                  <a:rPr lang="it-IT" sz="1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different</a:t>
                </a:r>
                <a:r>
                  <a:rPr lang="it-IT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1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contributions</a:t>
                </a:r>
                <a:r>
                  <a:rPr lang="it-IT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sz="1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it-IT" sz="1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it-IT" sz="1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it-IT" sz="1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sub>
                        </m:sSub>
                        <m:d>
                          <m:dPr>
                            <m:ctrlPr>
                              <a:rPr lang="it-IT" sz="1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e>
                            <m:r>
                              <a:rPr lang="it-IT" sz="1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it-IT" sz="1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it-IT" sz="1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 sz="1800" b="0" i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it-IT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it-IT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it-IT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it-IT" sz="1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it-IT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it-IT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it-IT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1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if</a:t>
                </a:r>
                <a:r>
                  <a:rPr lang="it-IT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β &gt;&gt; 1                         </a:t>
                </a:r>
              </a:p>
              <a:p>
                <a:pPr marL="0" indent="0">
                  <a:buNone/>
                </a:pPr>
                <a:endParaRPr lang="it-IT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it-IT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1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example</a:t>
                </a:r>
                <a:r>
                  <a:rPr lang="it-IT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it-IT" sz="1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dSprites</a:t>
                </a:r>
                <a:r>
                  <a:rPr lang="it-IT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it-IT" sz="18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462DBCA-9764-43C8-9C52-D9051A9282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75861" y="1845734"/>
                <a:ext cx="5359178" cy="3971383"/>
              </a:xfrm>
              <a:blipFill>
                <a:blip r:embed="rId5"/>
                <a:stretch>
                  <a:fillRect l="-27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CE4166B6-5D69-4775-B4C7-75DF50D430DA}"/>
              </a:ext>
            </a:extLst>
          </p:cNvPr>
          <p:cNvSpPr txBox="1"/>
          <p:nvPr/>
        </p:nvSpPr>
        <p:spPr>
          <a:xfrm>
            <a:off x="7235687" y="5199296"/>
            <a:ext cx="320312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900" dirty="0">
                <a:solidFill>
                  <a:schemeClr val="accent6">
                    <a:lumMod val="75000"/>
                  </a:schemeClr>
                </a:solidFill>
              </a:rPr>
              <a:t>Burgess et al., </a:t>
            </a:r>
            <a:r>
              <a:rPr lang="it-IT" sz="900" i="1" dirty="0" err="1">
                <a:solidFill>
                  <a:schemeClr val="accent6">
                    <a:lumMod val="75000"/>
                  </a:schemeClr>
                </a:solidFill>
              </a:rPr>
              <a:t>Understanding</a:t>
            </a:r>
            <a:r>
              <a:rPr lang="it-IT" sz="9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t-IT" sz="900" i="1" dirty="0" err="1">
                <a:solidFill>
                  <a:schemeClr val="accent6">
                    <a:lumMod val="75000"/>
                  </a:schemeClr>
                </a:solidFill>
              </a:rPr>
              <a:t>disentanglement</a:t>
            </a:r>
            <a:r>
              <a:rPr lang="it-IT" sz="900" i="1" dirty="0">
                <a:solidFill>
                  <a:schemeClr val="accent6">
                    <a:lumMod val="75000"/>
                  </a:schemeClr>
                </a:solidFill>
              </a:rPr>
              <a:t> in </a:t>
            </a:r>
            <a:r>
              <a:rPr lang="el-GR" sz="900" i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it-IT" sz="900" i="1" dirty="0">
                <a:solidFill>
                  <a:schemeClr val="accent6">
                    <a:lumMod val="75000"/>
                  </a:schemeClr>
                </a:solidFill>
              </a:rPr>
              <a:t>-VAE, (2018).</a:t>
            </a:r>
            <a:r>
              <a:rPr lang="it-IT" sz="900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57A1461-F929-4B4D-B228-1EC75E840A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498" y="2377442"/>
            <a:ext cx="4185500" cy="2743199"/>
          </a:xfrm>
          <a:prstGeom prst="rect">
            <a:avLst/>
          </a:prstGeom>
        </p:spPr>
      </p:pic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17FC15FF-788A-4973-8F12-B10D14CCBEA3}"/>
              </a:ext>
            </a:extLst>
          </p:cNvPr>
          <p:cNvSpPr/>
          <p:nvPr/>
        </p:nvSpPr>
        <p:spPr>
          <a:xfrm>
            <a:off x="1849539" y="4237433"/>
            <a:ext cx="517243" cy="15168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400A0E0-34CE-452F-A8C9-A5A6522052E1}"/>
              </a:ext>
            </a:extLst>
          </p:cNvPr>
          <p:cNvSpPr txBox="1"/>
          <p:nvPr/>
        </p:nvSpPr>
        <p:spPr>
          <a:xfrm>
            <a:off x="2478157" y="3970538"/>
            <a:ext cx="418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Encode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info </a:t>
            </a:r>
            <a:r>
              <a:rPr lang="it-IT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which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yields </a:t>
            </a:r>
            <a:r>
              <a:rPr lang="it-IT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most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significant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improvement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 log </a:t>
            </a:r>
            <a:r>
              <a:rPr lang="it-IT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likelihood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term</a:t>
            </a:r>
            <a:endParaRPr lang="it-IT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631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9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21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4" name="Straight Connector 23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25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27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C54FD750-510C-4543-8B99-90BECCB10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560" y="11346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Results</a:t>
            </a:r>
            <a:r>
              <a:rPr lang="en-US" sz="3600" dirty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Segnaposto contenuto 14" descr="Immagine che contiene tastiera&#10;&#10;Descrizione generata automaticamente">
            <a:extLst>
              <a:ext uri="{FF2B5EF4-FFF2-40B4-BE49-F238E27FC236}">
                <a16:creationId xmlns:a16="http://schemas.microsoft.com/office/drawing/2014/main" id="{1DF3D659-B02D-4E63-AE80-E11DE25AF5D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496" y="375332"/>
            <a:ext cx="5319276" cy="5751632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4DAC2B0-3B49-439A-83D1-EB2E1269C401}"/>
              </a:ext>
            </a:extLst>
          </p:cNvPr>
          <p:cNvSpPr txBox="1"/>
          <p:nvPr/>
        </p:nvSpPr>
        <p:spPr>
          <a:xfrm>
            <a:off x="6093157" y="6155872"/>
            <a:ext cx="485100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Higgins et al. β</a:t>
            </a:r>
            <a:r>
              <a:rPr lang="en-US" sz="900" b="0" i="0" u="none" strike="noStrike" baseline="0" dirty="0">
                <a:solidFill>
                  <a:schemeClr val="accent6">
                    <a:lumMod val="75000"/>
                  </a:schemeClr>
                </a:solidFill>
              </a:rPr>
              <a:t>-VAE: learning ba</a:t>
            </a:r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sic visual concepts with a constrained variational framework, (2017)</a:t>
            </a:r>
          </a:p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16B6AD1-BBD0-492B-8504-07D4F2977EFD}"/>
              </a:ext>
            </a:extLst>
          </p:cNvPr>
          <p:cNvSpPr txBox="1"/>
          <p:nvPr/>
        </p:nvSpPr>
        <p:spPr>
          <a:xfrm>
            <a:off x="502920" y="2819400"/>
            <a:ext cx="32524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CelebA</a:t>
            </a:r>
            <a:endParaRPr lang="it-IT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Latent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traversal</a:t>
            </a:r>
            <a:endParaRPr lang="it-IT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bg1"/>
                </a:solidFill>
              </a:rPr>
              <a:t>Disentangled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representations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747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1705EC-A1CF-4B65-8E52-8C2296BC1D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>
                <a:solidFill>
                  <a:schemeClr val="tx2"/>
                </a:solidFill>
              </a:rPr>
              <a:t>Code for </a:t>
            </a:r>
            <a:r>
              <a:rPr lang="it-IT" dirty="0" err="1">
                <a:solidFill>
                  <a:schemeClr val="tx2"/>
                </a:solidFill>
              </a:rPr>
              <a:t>facial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identity</a:t>
            </a:r>
            <a:r>
              <a:rPr lang="it-IT" dirty="0">
                <a:solidFill>
                  <a:schemeClr val="tx2"/>
                </a:solidFill>
              </a:rPr>
              <a:t> in primate brain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864758C-8821-4FDD-8358-43C118B497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3788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96A82E9-6D97-4832-A428-90F88989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9204" y="490685"/>
            <a:ext cx="5855668" cy="16285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Two-stream hypothesis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4EAC2A1E-67E8-4F62-B011-97BB56A9B2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9152" y="1278704"/>
            <a:ext cx="5855668" cy="4180169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D5E7FF5-405F-478C-A4A6-1DC84689C3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1684" y="2198914"/>
            <a:ext cx="5127172" cy="3670180"/>
          </a:xfrm>
        </p:spPr>
        <p:txBody>
          <a:bodyPr vert="horz" lIns="0" tIns="45720" rIns="0" bIns="45720" rtlCol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Model of the neural processing of vision in primates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Principles of object recognition have been extensively studied in macaque face patch system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197051A0-8BE9-4734-9CA0-AF42D1FF2286}"/>
              </a:ext>
            </a:extLst>
          </p:cNvPr>
          <p:cNvCxnSpPr>
            <a:cxnSpLocks/>
          </p:cNvCxnSpPr>
          <p:nvPr/>
        </p:nvCxnSpPr>
        <p:spPr>
          <a:xfrm flipH="1" flipV="1">
            <a:off x="4797287" y="1058852"/>
            <a:ext cx="251791" cy="1332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08E71A2-57AD-4369-82F0-2D934CBF5E6A}"/>
              </a:ext>
            </a:extLst>
          </p:cNvPr>
          <p:cNvSpPr txBox="1"/>
          <p:nvPr/>
        </p:nvSpPr>
        <p:spPr>
          <a:xfrm>
            <a:off x="4022341" y="412521"/>
            <a:ext cx="2053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Dorsal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stream: «</a:t>
            </a:r>
            <a:r>
              <a:rPr lang="it-IT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where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» pathway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3B2F2E9B-D477-438C-8804-3F199B967EA1}"/>
              </a:ext>
            </a:extLst>
          </p:cNvPr>
          <p:cNvCxnSpPr>
            <a:cxnSpLocks/>
          </p:cNvCxnSpPr>
          <p:nvPr/>
        </p:nvCxnSpPr>
        <p:spPr>
          <a:xfrm flipH="1">
            <a:off x="1483649" y="4649429"/>
            <a:ext cx="1312560" cy="512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01A4A17-10FA-4BE6-89B0-D4D97D785EC8}"/>
              </a:ext>
            </a:extLst>
          </p:cNvPr>
          <p:cNvSpPr txBox="1"/>
          <p:nvPr/>
        </p:nvSpPr>
        <p:spPr>
          <a:xfrm>
            <a:off x="516240" y="5168707"/>
            <a:ext cx="1934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Ventral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stream:</a:t>
            </a:r>
          </a:p>
          <a:p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«</a:t>
            </a:r>
            <a:r>
              <a:rPr lang="it-IT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What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» pathway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65AA206A-F318-495F-B403-C5BA65E55A49}"/>
              </a:ext>
            </a:extLst>
          </p:cNvPr>
          <p:cNvSpPr txBox="1"/>
          <p:nvPr/>
        </p:nvSpPr>
        <p:spPr>
          <a:xfrm>
            <a:off x="2629972" y="5418712"/>
            <a:ext cx="278473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900" dirty="0">
                <a:solidFill>
                  <a:schemeClr val="accent6">
                    <a:lumMod val="75000"/>
                  </a:schemeClr>
                </a:solidFill>
              </a:rPr>
              <a:t>https://en.wikipedia.org/wiki/Two-streams_hypothesis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08CA5CE-4B38-4EE8-82FB-161AA8FA1F77}"/>
              </a:ext>
            </a:extLst>
          </p:cNvPr>
          <p:cNvSpPr txBox="1"/>
          <p:nvPr/>
        </p:nvSpPr>
        <p:spPr>
          <a:xfrm>
            <a:off x="6411684" y="4187764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it-IT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it-IT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en-US" sz="900" u="none" strike="noStrike" baseline="0" dirty="0">
                <a:solidFill>
                  <a:schemeClr val="accent6">
                    <a:lumMod val="75000"/>
                  </a:schemeClr>
                </a:solidFill>
              </a:rPr>
              <a:t>Chang and Tsao, </a:t>
            </a:r>
            <a:r>
              <a:rPr lang="en-US" sz="900" i="1" u="none" strike="noStrike" baseline="0" dirty="0">
                <a:solidFill>
                  <a:schemeClr val="accent6">
                    <a:lumMod val="75000"/>
                  </a:schemeClr>
                </a:solidFill>
              </a:rPr>
              <a:t>The code for facial identity in the primate brain, </a:t>
            </a:r>
            <a:r>
              <a:rPr lang="en-US" sz="900" u="none" strike="noStrike" baseline="0" dirty="0">
                <a:solidFill>
                  <a:schemeClr val="accent6">
                    <a:lumMod val="75000"/>
                  </a:schemeClr>
                </a:solidFill>
              </a:rPr>
              <a:t>(2017)</a:t>
            </a:r>
          </a:p>
          <a:p>
            <a:pPr algn="l"/>
            <a:r>
              <a:rPr lang="en-US" sz="900" b="0" i="0" u="none" strike="noStrike" baseline="0" dirty="0">
                <a:solidFill>
                  <a:schemeClr val="accent6">
                    <a:lumMod val="75000"/>
                  </a:schemeClr>
                </a:solidFill>
              </a:rPr>
              <a:t>Tsao, et al., </a:t>
            </a:r>
            <a:r>
              <a:rPr lang="en-US" sz="900" b="0" i="1" u="none" strike="noStrike" baseline="0" dirty="0">
                <a:solidFill>
                  <a:schemeClr val="accent6">
                    <a:lumMod val="75000"/>
                  </a:schemeClr>
                </a:solidFill>
              </a:rPr>
              <a:t>Mechanisms of face perception</a:t>
            </a:r>
            <a:r>
              <a:rPr lang="en-US" sz="9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it-IT" sz="900" b="0" i="0" u="none" strike="noStrike" baseline="0" dirty="0">
                <a:solidFill>
                  <a:schemeClr val="accent6">
                    <a:lumMod val="75000"/>
                  </a:schemeClr>
                </a:solidFill>
              </a:rPr>
              <a:t>(2008).</a:t>
            </a:r>
            <a:endParaRPr lang="it-IT" sz="900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440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803E68-66B7-4EAA-BAD6-975059C6F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tx2"/>
                </a:solidFill>
              </a:rPr>
              <a:t>Code for </a:t>
            </a:r>
            <a:r>
              <a:rPr lang="it-IT" dirty="0" err="1">
                <a:solidFill>
                  <a:schemeClr val="tx2"/>
                </a:solidFill>
              </a:rPr>
              <a:t>facial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identity</a:t>
            </a:r>
            <a:r>
              <a:rPr lang="it-IT" dirty="0">
                <a:solidFill>
                  <a:schemeClr val="tx2"/>
                </a:solidFill>
              </a:rPr>
              <a:t> in </a:t>
            </a:r>
            <a:r>
              <a:rPr lang="it-IT" dirty="0" err="1">
                <a:solidFill>
                  <a:schemeClr val="tx2"/>
                </a:solidFill>
              </a:rPr>
              <a:t>macque’s</a:t>
            </a:r>
            <a:r>
              <a:rPr lang="it-IT" dirty="0">
                <a:solidFill>
                  <a:schemeClr val="tx2"/>
                </a:solidFill>
              </a:rPr>
              <a:t> brain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0BCF9829-9515-47D8-9ADC-1AF0C2A5A3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271760" cy="4385738"/>
              </a:xfrm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arenR"/>
                </a:pPr>
                <a:r>
                  <a:rPr lang="it-IT" dirty="0"/>
                  <a:t>Localization of 6 face patches in 2 </a:t>
                </a:r>
                <a:r>
                  <a:rPr lang="it-IT" dirty="0" err="1"/>
                  <a:t>macaques</a:t>
                </a:r>
                <a:endParaRPr lang="it-IT" dirty="0"/>
              </a:p>
              <a:p>
                <a:pPr marL="457200" indent="-457200">
                  <a:buFont typeface="+mj-lt"/>
                  <a:buAutoNum type="arabicParenR"/>
                </a:pPr>
                <a:endParaRPr lang="it-IT" dirty="0"/>
              </a:p>
              <a:p>
                <a:pPr marL="457200" indent="-457200">
                  <a:buFont typeface="+mj-lt"/>
                  <a:buAutoNum type="arabicParenR"/>
                </a:pPr>
                <a:r>
                  <a:rPr lang="it-IT" dirty="0"/>
                  <a:t>Generation of </a:t>
                </a:r>
                <a:r>
                  <a:rPr lang="it-IT" dirty="0" err="1"/>
                  <a:t>parametrized</a:t>
                </a:r>
                <a:r>
                  <a:rPr lang="it-IT" dirty="0"/>
                  <a:t> </a:t>
                </a:r>
                <a:r>
                  <a:rPr lang="it-IT" dirty="0" err="1"/>
                  <a:t>faces</a:t>
                </a:r>
                <a:r>
                  <a:rPr lang="it-IT" dirty="0"/>
                  <a:t> </a:t>
                </a:r>
                <a:r>
                  <a:rPr lang="it-IT" dirty="0" err="1"/>
                  <a:t>using</a:t>
                </a:r>
                <a:r>
                  <a:rPr lang="it-IT" dirty="0"/>
                  <a:t> «Active </a:t>
                </a:r>
                <a:r>
                  <a:rPr lang="it-IT" dirty="0" err="1"/>
                  <a:t>appereance</a:t>
                </a:r>
                <a:r>
                  <a:rPr lang="it-IT" dirty="0"/>
                  <a:t> model»:</a:t>
                </a:r>
              </a:p>
              <a:p>
                <a:pPr marL="292608" lvl="1" indent="0">
                  <a:buNone/>
                </a:pPr>
                <a:r>
                  <a:rPr lang="it-IT" dirty="0"/>
                  <a:t>	 </a:t>
                </a:r>
                <a:r>
                  <a:rPr lang="it-IT" sz="1900" dirty="0" err="1"/>
                  <a:t>faces</a:t>
                </a:r>
                <a:r>
                  <a:rPr lang="it-IT" sz="1900" dirty="0"/>
                  <a:t> </a:t>
                </a:r>
                <a:r>
                  <a:rPr lang="it-IT" sz="1900" dirty="0" err="1"/>
                  <a:t>as</a:t>
                </a:r>
                <a:r>
                  <a:rPr lang="it-IT" sz="1900" dirty="0"/>
                  <a:t> </a:t>
                </a:r>
                <a:r>
                  <a:rPr lang="it-IT" sz="1900" dirty="0" err="1"/>
                  <a:t>vectors</a:t>
                </a:r>
                <a:r>
                  <a:rPr lang="it-IT" sz="1900" dirty="0"/>
                  <a:t> in 50 </a:t>
                </a:r>
                <a:r>
                  <a:rPr lang="it-IT" sz="1900" dirty="0" err="1"/>
                  <a:t>dimensional</a:t>
                </a:r>
                <a:r>
                  <a:rPr lang="it-IT" sz="1900" dirty="0"/>
                  <a:t> </a:t>
                </a:r>
                <a:r>
                  <a:rPr lang="it-IT" sz="1900" dirty="0" err="1"/>
                  <a:t>space</a:t>
                </a:r>
                <a:endParaRPr lang="it-IT" sz="1900" dirty="0"/>
              </a:p>
              <a:p>
                <a:pPr marL="457200" indent="-457200">
                  <a:buFont typeface="+mj-lt"/>
                  <a:buAutoNum type="arabicParenR"/>
                </a:pPr>
                <a:endParaRPr lang="it-IT" dirty="0"/>
              </a:p>
              <a:p>
                <a:pPr marL="457200" indent="-457200">
                  <a:buFont typeface="+mj-lt"/>
                  <a:buAutoNum type="arabicParenR"/>
                </a:pPr>
                <a:r>
                  <a:rPr lang="it-IT" dirty="0" err="1"/>
                  <a:t>Presented</a:t>
                </a:r>
                <a:r>
                  <a:rPr lang="it-IT" dirty="0"/>
                  <a:t> 2000 images from face </a:t>
                </a:r>
                <a:r>
                  <a:rPr lang="it-IT" dirty="0" err="1"/>
                  <a:t>space</a:t>
                </a:r>
                <a:r>
                  <a:rPr lang="it-IT" dirty="0"/>
                  <a:t> to the </a:t>
                </a:r>
                <a:r>
                  <a:rPr lang="it-IT" dirty="0" err="1"/>
                  <a:t>monkeys</a:t>
                </a:r>
                <a:r>
                  <a:rPr lang="it-IT" dirty="0"/>
                  <a:t> and </a:t>
                </a:r>
                <a:r>
                  <a:rPr lang="it-IT" dirty="0" err="1"/>
                  <a:t>recorded</a:t>
                </a:r>
                <a:r>
                  <a:rPr lang="it-IT" dirty="0"/>
                  <a:t> </a:t>
                </a:r>
                <a:r>
                  <a:rPr lang="it-IT" dirty="0" err="1"/>
                  <a:t>response</a:t>
                </a:r>
                <a:r>
                  <a:rPr lang="it-IT" dirty="0"/>
                  <a:t> of 205 </a:t>
                </a:r>
                <a:r>
                  <a:rPr lang="it-IT" dirty="0" err="1"/>
                  <a:t>cells</a:t>
                </a:r>
                <a:r>
                  <a:rPr lang="it-IT" dirty="0"/>
                  <a:t> from face patches:</a:t>
                </a:r>
              </a:p>
              <a:p>
                <a:pPr marL="292608" lvl="1" indent="0">
                  <a:buNone/>
                </a:pPr>
                <a:r>
                  <a:rPr lang="it-IT" sz="1900" dirty="0"/>
                  <a:t>	 single </a:t>
                </a:r>
                <a:r>
                  <a:rPr lang="it-IT" sz="1900" dirty="0" err="1"/>
                  <a:t>cells</a:t>
                </a:r>
                <a:r>
                  <a:rPr lang="it-IT" sz="1900" dirty="0"/>
                  <a:t> are </a:t>
                </a:r>
                <a:r>
                  <a:rPr lang="it-IT" sz="1900" dirty="0" err="1"/>
                  <a:t>tuned</a:t>
                </a:r>
                <a:r>
                  <a:rPr lang="it-IT" sz="1900" dirty="0"/>
                  <a:t> to single face </a:t>
                </a:r>
                <a:r>
                  <a:rPr lang="it-IT" sz="1900" dirty="0" err="1"/>
                  <a:t>axis</a:t>
                </a:r>
                <a:r>
                  <a:rPr lang="it-IT" sz="1900" dirty="0"/>
                  <a:t>, </a:t>
                </a:r>
                <a:r>
                  <a:rPr lang="it-IT" sz="1900" dirty="0" err="1"/>
                  <a:t>while</a:t>
                </a:r>
                <a:r>
                  <a:rPr lang="it-IT" sz="1900" dirty="0"/>
                  <a:t> are blind to </a:t>
                </a:r>
                <a:r>
                  <a:rPr lang="it-IT" sz="1900" dirty="0" err="1"/>
                  <a:t>changes</a:t>
                </a:r>
                <a:r>
                  <a:rPr lang="it-IT" sz="1900" dirty="0"/>
                  <a:t> </a:t>
                </a:r>
                <a:r>
                  <a:rPr lang="it-IT" sz="1900" dirty="0" err="1"/>
                  <a:t>orthogonal</a:t>
                </a:r>
                <a:r>
                  <a:rPr lang="it-IT" sz="1900" dirty="0"/>
                  <a:t> to </a:t>
                </a:r>
                <a:r>
                  <a:rPr lang="it-IT" sz="1900" dirty="0" err="1"/>
                  <a:t>this</a:t>
                </a:r>
                <a:r>
                  <a:rPr lang="it-IT" sz="1900" dirty="0"/>
                  <a:t> </a:t>
                </a:r>
                <a:r>
                  <a:rPr lang="it-IT" sz="1900" dirty="0" err="1"/>
                  <a:t>axis</a:t>
                </a:r>
                <a:endParaRPr lang="it-IT" sz="1900" dirty="0"/>
              </a:p>
              <a:p>
                <a:pPr marL="457200" indent="-457200">
                  <a:buFont typeface="+mj-lt"/>
                  <a:buAutoNum type="arabicParenR"/>
                </a:pPr>
                <a:endParaRPr lang="it-IT" dirty="0"/>
              </a:p>
              <a:p>
                <a:pPr marL="457200" indent="-457200">
                  <a:buFont typeface="+mj-lt"/>
                  <a:buAutoNum type="arabicParenR"/>
                </a:pPr>
                <a:r>
                  <a:rPr lang="it-IT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dirty="0"/>
              </a:p>
              <a:p>
                <a:pPr marL="0" indent="0">
                  <a:buNone/>
                </a:pPr>
                <a:endParaRPr lang="it-IT" dirty="0"/>
              </a:p>
              <a:p>
                <a:pPr marL="457200" indent="-457200">
                  <a:buFont typeface="+mj-lt"/>
                  <a:buAutoNum type="arabicParenR"/>
                </a:pPr>
                <a:endParaRPr lang="it-IT" dirty="0"/>
              </a:p>
              <a:p>
                <a:pPr marL="457200" indent="-457200">
                  <a:buFont typeface="+mj-lt"/>
                  <a:buAutoNum type="arabicParenR"/>
                </a:pPr>
                <a:endParaRPr lang="it-IT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0BCF9829-9515-47D8-9ADC-1AF0C2A5A3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271760" cy="4385738"/>
              </a:xfrm>
              <a:blipFill>
                <a:blip r:embed="rId5"/>
                <a:stretch>
                  <a:fillRect l="-1543" t="-16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7484D2B1-DEEF-4E22-B796-078EE7D2A3B4}"/>
              </a:ext>
            </a:extLst>
          </p:cNvPr>
          <p:cNvSpPr txBox="1"/>
          <p:nvPr/>
        </p:nvSpPr>
        <p:spPr>
          <a:xfrm>
            <a:off x="4412974" y="5446642"/>
            <a:ext cx="36576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it-IT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it-IT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en-US" sz="900" u="none" strike="noStrike" baseline="0" dirty="0">
                <a:solidFill>
                  <a:schemeClr val="accent6">
                    <a:lumMod val="75000"/>
                  </a:schemeClr>
                </a:solidFill>
              </a:rPr>
              <a:t>Chang and Tsao, </a:t>
            </a:r>
            <a:r>
              <a:rPr lang="en-US" sz="900" i="1" u="none" strike="noStrike" baseline="0" dirty="0">
                <a:solidFill>
                  <a:schemeClr val="accent6">
                    <a:lumMod val="75000"/>
                  </a:schemeClr>
                </a:solidFill>
              </a:rPr>
              <a:t>The code for facial identity in the primate brain, </a:t>
            </a:r>
            <a:r>
              <a:rPr lang="en-US" sz="900" u="none" strike="noStrike" baseline="0" dirty="0">
                <a:solidFill>
                  <a:schemeClr val="accent6">
                    <a:lumMod val="75000"/>
                  </a:schemeClr>
                </a:solidFill>
              </a:rPr>
              <a:t>(2017)</a:t>
            </a:r>
            <a:endParaRPr lang="it-IT" sz="900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083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3A8B09-FAF9-4DDA-87DF-92D7D7A55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tx2"/>
                </a:solidFill>
              </a:rPr>
              <a:t>Learning </a:t>
            </a:r>
            <a:r>
              <a:rPr lang="it-IT" dirty="0" err="1">
                <a:solidFill>
                  <a:schemeClr val="tx2"/>
                </a:solidFill>
              </a:rPr>
              <a:t>objective</a:t>
            </a:r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ECB904-54D0-4F32-B281-A504D8A6D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10418859" cy="3998475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Single </a:t>
            </a:r>
            <a:r>
              <a:rPr lang="it-IT" dirty="0" err="1"/>
              <a:t>neurons</a:t>
            </a:r>
            <a:r>
              <a:rPr lang="it-IT" dirty="0"/>
              <a:t> </a:t>
            </a:r>
            <a:r>
              <a:rPr lang="it-IT" dirty="0" err="1"/>
              <a:t>encode</a:t>
            </a:r>
            <a:r>
              <a:rPr lang="it-IT" dirty="0"/>
              <a:t> </a:t>
            </a:r>
            <a:r>
              <a:rPr lang="it-IT" dirty="0" err="1"/>
              <a:t>orthogonal</a:t>
            </a:r>
            <a:r>
              <a:rPr lang="it-IT" dirty="0"/>
              <a:t> </a:t>
            </a:r>
            <a:r>
              <a:rPr lang="it-IT" dirty="0" err="1"/>
              <a:t>axes</a:t>
            </a:r>
            <a:r>
              <a:rPr lang="it-IT" dirty="0"/>
              <a:t> of </a:t>
            </a:r>
            <a:r>
              <a:rPr lang="it-IT" dirty="0" err="1"/>
              <a:t>variation</a:t>
            </a:r>
            <a:r>
              <a:rPr lang="it-IT" dirty="0"/>
              <a:t> in face </a:t>
            </a:r>
            <a:r>
              <a:rPr lang="it-IT" dirty="0" err="1"/>
              <a:t>space</a:t>
            </a:r>
            <a:endParaRPr lang="it-IT" dirty="0"/>
          </a:p>
          <a:p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How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representations</a:t>
            </a:r>
            <a:r>
              <a:rPr lang="it-IT" dirty="0"/>
              <a:t> </a:t>
            </a:r>
            <a:r>
              <a:rPr lang="it-IT" dirty="0" err="1"/>
              <a:t>arise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learning of the </a:t>
            </a:r>
            <a:r>
              <a:rPr lang="it-IT" dirty="0" err="1"/>
              <a:t>statistics</a:t>
            </a:r>
            <a:r>
              <a:rPr lang="it-IT" dirty="0"/>
              <a:t> of visual input?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</a:t>
            </a:r>
            <a:r>
              <a:rPr lang="it-IT" dirty="0" err="1"/>
              <a:t>Why</a:t>
            </a:r>
            <a:r>
              <a:rPr lang="it-IT" dirty="0"/>
              <a:t> </a:t>
            </a:r>
            <a:r>
              <a:rPr lang="el-GR" sz="2000" dirty="0">
                <a:cs typeface="Calibri" panose="020F0502020204030204" pitchFamily="34" charset="0"/>
              </a:rPr>
              <a:t>β</a:t>
            </a:r>
            <a:r>
              <a:rPr lang="it-IT" sz="2000" dirty="0">
                <a:cs typeface="Calibri" panose="020F0502020204030204" pitchFamily="34" charset="0"/>
              </a:rPr>
              <a:t>-VAE?</a:t>
            </a:r>
          </a:p>
          <a:p>
            <a:pPr lvl="2">
              <a:buFontTx/>
              <a:buChar char="-"/>
            </a:pPr>
            <a:r>
              <a:rPr lang="it-IT" sz="1600" dirty="0" err="1">
                <a:cs typeface="Calibri" panose="020F0502020204030204" pitchFamily="34" charset="0"/>
              </a:rPr>
              <a:t>Reconstruction</a:t>
            </a:r>
            <a:r>
              <a:rPr lang="it-IT" sz="1600" dirty="0">
                <a:cs typeface="Calibri" panose="020F0502020204030204" pitchFamily="34" charset="0"/>
              </a:rPr>
              <a:t> of images from low </a:t>
            </a:r>
            <a:r>
              <a:rPr lang="it-IT" sz="1600" dirty="0" err="1">
                <a:cs typeface="Calibri" panose="020F0502020204030204" pitchFamily="34" charset="0"/>
              </a:rPr>
              <a:t>dimensional</a:t>
            </a:r>
            <a:r>
              <a:rPr lang="it-IT" sz="1600" dirty="0">
                <a:cs typeface="Calibri" panose="020F0502020204030204" pitchFamily="34" charset="0"/>
              </a:rPr>
              <a:t> </a:t>
            </a:r>
            <a:r>
              <a:rPr lang="it-IT" sz="1600" dirty="0" err="1">
                <a:cs typeface="Calibri" panose="020F0502020204030204" pitchFamily="34" charset="0"/>
              </a:rPr>
              <a:t>embeddings</a:t>
            </a:r>
            <a:endParaRPr lang="it-IT" sz="1600" dirty="0">
              <a:cs typeface="Calibri" panose="020F0502020204030204" pitchFamily="34" charset="0"/>
            </a:endParaRPr>
          </a:p>
          <a:p>
            <a:pPr lvl="2">
              <a:buFontTx/>
              <a:buChar char="-"/>
            </a:pPr>
            <a:r>
              <a:rPr lang="it-IT" sz="1600" dirty="0" err="1">
                <a:cs typeface="Calibri" panose="020F0502020204030204" pitchFamily="34" charset="0"/>
              </a:rPr>
              <a:t>Regularization</a:t>
            </a:r>
            <a:r>
              <a:rPr lang="it-IT" sz="1600" dirty="0">
                <a:cs typeface="Calibri" panose="020F0502020204030204" pitchFamily="34" charset="0"/>
              </a:rPr>
              <a:t> to </a:t>
            </a:r>
            <a:r>
              <a:rPr lang="it-IT" sz="1600" dirty="0" err="1">
                <a:cs typeface="Calibri" panose="020F0502020204030204" pitchFamily="34" charset="0"/>
              </a:rPr>
              <a:t>learn</a:t>
            </a:r>
            <a:r>
              <a:rPr lang="it-IT" sz="1600" dirty="0">
                <a:cs typeface="Calibri" panose="020F0502020204030204" pitchFamily="34" charset="0"/>
              </a:rPr>
              <a:t> </a:t>
            </a:r>
            <a:r>
              <a:rPr lang="it-IT" sz="1600" dirty="0" err="1">
                <a:cs typeface="Calibri" panose="020F0502020204030204" pitchFamily="34" charset="0"/>
              </a:rPr>
              <a:t>semantically</a:t>
            </a:r>
            <a:r>
              <a:rPr lang="it-IT" sz="1600" dirty="0">
                <a:cs typeface="Calibri" panose="020F0502020204030204" pitchFamily="34" charset="0"/>
              </a:rPr>
              <a:t> </a:t>
            </a:r>
            <a:r>
              <a:rPr lang="it-IT" sz="1600" dirty="0" err="1">
                <a:cs typeface="Calibri" panose="020F0502020204030204" pitchFamily="34" charset="0"/>
              </a:rPr>
              <a:t>meaningful</a:t>
            </a:r>
            <a:r>
              <a:rPr lang="it-IT" sz="1600" dirty="0">
                <a:cs typeface="Calibri" panose="020F0502020204030204" pitchFamily="34" charset="0"/>
              </a:rPr>
              <a:t> </a:t>
            </a:r>
            <a:r>
              <a:rPr lang="it-IT" sz="1600" dirty="0" err="1">
                <a:cs typeface="Calibri" panose="020F0502020204030204" pitchFamily="34" charset="0"/>
              </a:rPr>
              <a:t>representaitons</a:t>
            </a:r>
            <a:endParaRPr lang="it-IT" sz="1600" dirty="0">
              <a:cs typeface="Calibri" panose="020F0502020204030204" pitchFamily="34" charset="0"/>
            </a:endParaRPr>
          </a:p>
          <a:p>
            <a:pPr lvl="2">
              <a:buFontTx/>
              <a:buChar char="-"/>
            </a:pPr>
            <a:r>
              <a:rPr lang="it-IT" sz="1600" dirty="0" err="1">
                <a:cs typeface="Calibri" panose="020F0502020204030204" pitchFamily="34" charset="0"/>
              </a:rPr>
              <a:t>Unsupervised</a:t>
            </a:r>
            <a:r>
              <a:rPr lang="it-IT" sz="1600" dirty="0">
                <a:cs typeface="Calibri" panose="020F0502020204030204" pitchFamily="34" charset="0"/>
              </a:rPr>
              <a:t> framework </a:t>
            </a:r>
            <a:r>
              <a:rPr lang="it-IT" sz="1600" dirty="0" err="1">
                <a:cs typeface="Calibri" panose="020F0502020204030204" pitchFamily="34" charset="0"/>
              </a:rPr>
              <a:t>resembles</a:t>
            </a:r>
            <a:r>
              <a:rPr lang="it-IT" sz="1600" dirty="0">
                <a:cs typeface="Calibri" panose="020F0502020204030204" pitchFamily="34" charset="0"/>
              </a:rPr>
              <a:t> </a:t>
            </a:r>
            <a:r>
              <a:rPr lang="it-IT" sz="1600" dirty="0" err="1">
                <a:cs typeface="Calibri" panose="020F0502020204030204" pitchFamily="34" charset="0"/>
              </a:rPr>
              <a:t>untutored</a:t>
            </a:r>
            <a:r>
              <a:rPr lang="it-IT" sz="1600" dirty="0">
                <a:cs typeface="Calibri" panose="020F0502020204030204" pitchFamily="34" charset="0"/>
              </a:rPr>
              <a:t> </a:t>
            </a:r>
            <a:r>
              <a:rPr lang="it-IT" sz="1600" dirty="0" err="1">
                <a:cs typeface="Calibri" panose="020F0502020204030204" pitchFamily="34" charset="0"/>
              </a:rPr>
              <a:t>statistical</a:t>
            </a:r>
            <a:r>
              <a:rPr lang="it-IT" sz="1600" dirty="0">
                <a:cs typeface="Calibri" panose="020F0502020204030204" pitchFamily="34" charset="0"/>
              </a:rPr>
              <a:t> learning in visual </a:t>
            </a:r>
            <a:r>
              <a:rPr lang="it-IT" sz="1600" dirty="0" err="1">
                <a:cs typeface="Calibri" panose="020F0502020204030204" pitchFamily="34" charset="0"/>
              </a:rPr>
              <a:t>developments</a:t>
            </a:r>
            <a:r>
              <a:rPr lang="it-IT" sz="1600" dirty="0">
                <a:cs typeface="Calibri" panose="020F0502020204030204" pitchFamily="34" charset="0"/>
              </a:rPr>
              <a:t> </a:t>
            </a:r>
          </a:p>
          <a:p>
            <a:pPr marL="566928" lvl="3" indent="0">
              <a:buNone/>
            </a:pPr>
            <a:r>
              <a:rPr lang="en-US" sz="9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AdvOT1ef757c0"/>
              </a:rPr>
              <a:t>Slone et al.,  </a:t>
            </a:r>
            <a:r>
              <a:rPr lang="en-US" sz="900" b="0" i="1" u="none" strike="noStrike" baseline="0" dirty="0">
                <a:solidFill>
                  <a:schemeClr val="accent6">
                    <a:lumMod val="75000"/>
                  </a:schemeClr>
                </a:solidFill>
                <a:latin typeface="AdvOT1ef757c0"/>
              </a:rPr>
              <a:t>Infants</a:t>
            </a:r>
            <a:r>
              <a:rPr lang="en-US" sz="900" b="0" i="1" u="none" strike="noStrike" baseline="0" dirty="0">
                <a:solidFill>
                  <a:schemeClr val="accent6">
                    <a:lumMod val="75000"/>
                  </a:schemeClr>
                </a:solidFill>
                <a:latin typeface="AdvOT1ef757c0+20"/>
              </a:rPr>
              <a:t>’ </a:t>
            </a:r>
            <a:r>
              <a:rPr lang="en-US" sz="900" b="0" i="1" u="none" strike="noStrike" baseline="0" dirty="0">
                <a:solidFill>
                  <a:schemeClr val="accent6">
                    <a:lumMod val="75000"/>
                  </a:schemeClr>
                </a:solidFill>
                <a:latin typeface="AdvOT1ef757c0"/>
              </a:rPr>
              <a:t>statistical learning: 2- and 5-month-olds</a:t>
            </a:r>
            <a:r>
              <a:rPr lang="en-US" sz="900" b="0" i="1" u="none" strike="noStrike" baseline="0" dirty="0">
                <a:solidFill>
                  <a:schemeClr val="accent6">
                    <a:lumMod val="75000"/>
                  </a:schemeClr>
                </a:solidFill>
                <a:latin typeface="AdvOT1ef757c0+20"/>
              </a:rPr>
              <a:t>’ </a:t>
            </a:r>
            <a:r>
              <a:rPr lang="en-US" sz="900" b="0" i="1" u="none" strike="noStrike" baseline="0" dirty="0">
                <a:solidFill>
                  <a:schemeClr val="accent6">
                    <a:lumMod val="75000"/>
                  </a:schemeClr>
                </a:solidFill>
                <a:latin typeface="AdvOT1ef757c0"/>
              </a:rPr>
              <a:t>segmentation of continuous visual sequences</a:t>
            </a:r>
            <a:r>
              <a:rPr lang="en-US" sz="9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AdvOT1ef757c0"/>
              </a:rPr>
              <a:t>, </a:t>
            </a:r>
            <a:r>
              <a:rPr lang="it-IT" sz="9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AdvOT1ef757c0"/>
              </a:rPr>
              <a:t>(2015)</a:t>
            </a:r>
            <a:endParaRPr lang="it-IT" dirty="0">
              <a:solidFill>
                <a:schemeClr val="accent6">
                  <a:lumMod val="75000"/>
                </a:schemeClr>
              </a:solidFill>
              <a:cs typeface="Calibri" panose="020F0502020204030204" pitchFamily="34" charset="0"/>
            </a:endParaRPr>
          </a:p>
          <a:p>
            <a:pPr lvl="2">
              <a:buFontTx/>
              <a:buChar char="-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9270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0F33D0-3EB6-4165-8047-39ACA277A5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it-IT" dirty="0">
                <a:solidFill>
                  <a:schemeClr val="tx2"/>
                </a:solidFill>
                <a:cs typeface="Calibri" panose="020F0502020204030204" pitchFamily="34" charset="0"/>
              </a:rPr>
              <a:t>S</a:t>
            </a:r>
            <a:r>
              <a:rPr lang="it-IT" sz="8000" dirty="0">
                <a:solidFill>
                  <a:schemeClr val="tx2"/>
                </a:solidFill>
                <a:cs typeface="Calibri" panose="020F0502020204030204" pitchFamily="34" charset="0"/>
              </a:rPr>
              <a:t>emantic </a:t>
            </a:r>
            <a:r>
              <a:rPr lang="it-IT" sz="8000" dirty="0" err="1">
                <a:solidFill>
                  <a:schemeClr val="tx2"/>
                </a:solidFill>
                <a:cs typeface="Calibri" panose="020F0502020204030204" pitchFamily="34" charset="0"/>
              </a:rPr>
              <a:t>disentanglement</a:t>
            </a:r>
            <a:r>
              <a:rPr lang="it-IT" sz="8000" dirty="0">
                <a:solidFill>
                  <a:schemeClr val="tx2"/>
                </a:solidFill>
                <a:cs typeface="Calibri" panose="020F0502020204030204" pitchFamily="34" charset="0"/>
              </a:rPr>
              <a:t> in </a:t>
            </a:r>
            <a:r>
              <a:rPr lang="it-IT" sz="8000" dirty="0" err="1">
                <a:solidFill>
                  <a:schemeClr val="tx2"/>
                </a:solidFill>
                <a:cs typeface="Calibri" panose="020F0502020204030204" pitchFamily="34" charset="0"/>
              </a:rPr>
              <a:t>inferotemporal</a:t>
            </a:r>
            <a:r>
              <a:rPr lang="it-IT" sz="8000" dirty="0">
                <a:solidFill>
                  <a:schemeClr val="tx2"/>
                </a:solidFill>
                <a:cs typeface="Calibri" panose="020F0502020204030204" pitchFamily="34" charset="0"/>
              </a:rPr>
              <a:t> face patch </a:t>
            </a:r>
            <a:r>
              <a:rPr lang="it-IT" sz="8000" dirty="0" err="1">
                <a:solidFill>
                  <a:schemeClr val="tx2"/>
                </a:solidFill>
                <a:cs typeface="Calibri" panose="020F0502020204030204" pitchFamily="34" charset="0"/>
              </a:rPr>
              <a:t>neurons</a:t>
            </a:r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8D8E052-E04B-4304-8AA5-C953C58891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2019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B7030C73-1E49-4029-B58A-10A04C5FEC60}"/>
              </a:ext>
            </a:extLst>
          </p:cNvPr>
          <p:cNvSpPr txBox="1"/>
          <p:nvPr/>
        </p:nvSpPr>
        <p:spPr>
          <a:xfrm>
            <a:off x="1424609" y="2305614"/>
            <a:ext cx="10058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« In order to </a:t>
            </a:r>
            <a:r>
              <a:rPr lang="it-IT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better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it-IT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understand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it-IT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how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the brain </a:t>
            </a:r>
            <a:r>
              <a:rPr lang="it-IT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perceive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it-IT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faces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</a:t>
            </a:r>
            <a:r>
              <a:rPr lang="it-IT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it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it-IT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is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it-IT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important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to know </a:t>
            </a:r>
            <a:r>
              <a:rPr lang="it-IT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what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it-IT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objective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drives learning in the </a:t>
            </a:r>
            <a:r>
              <a:rPr lang="it-IT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ventral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visual stream. […]</a:t>
            </a:r>
          </a:p>
          <a:p>
            <a:pPr algn="just"/>
            <a:r>
              <a:rPr lang="it-IT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We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model </a:t>
            </a:r>
            <a:r>
              <a:rPr lang="it-IT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neural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it-IT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responses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to </a:t>
            </a:r>
            <a:r>
              <a:rPr lang="it-IT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faces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in the </a:t>
            </a:r>
            <a:r>
              <a:rPr lang="it-IT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macaque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it-IT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inferotemporal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(IT) </a:t>
            </a:r>
            <a:r>
              <a:rPr lang="it-IT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cortex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with a deep self-</a:t>
            </a:r>
            <a:r>
              <a:rPr lang="it-IT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supervised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generative model, </a:t>
            </a:r>
            <a:r>
              <a:rPr lang="el-G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β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-VAE, </a:t>
            </a:r>
            <a:r>
              <a:rPr lang="it-IT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which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it-IT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disentangles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it-IT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sensory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data </a:t>
            </a:r>
            <a:r>
              <a:rPr lang="it-IT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into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it-IT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interpretable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it-IT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latent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it-IT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factors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, </a:t>
            </a:r>
            <a:r>
              <a:rPr lang="it-IT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such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it-IT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as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gender or age. </a:t>
            </a:r>
          </a:p>
          <a:p>
            <a:pPr algn="just"/>
            <a:r>
              <a:rPr lang="it-IT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Our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it-IT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results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it-IT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demonstrate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a strong </a:t>
            </a:r>
            <a:r>
              <a:rPr lang="it-IT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correspondance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it-IT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between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the generative </a:t>
            </a:r>
            <a:r>
              <a:rPr lang="it-IT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factors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it-IT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discovered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by </a:t>
            </a:r>
            <a:r>
              <a:rPr lang="el-GR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β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-VAE and </a:t>
            </a:r>
            <a:r>
              <a:rPr lang="it-IT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those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it-IT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coded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by single IT </a:t>
            </a:r>
            <a:r>
              <a:rPr lang="it-IT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neurons</a:t>
            </a:r>
            <a:r>
              <a:rPr lang="it-IT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Calibri" panose="020F0502020204030204" pitchFamily="34" charset="0"/>
              </a:rPr>
              <a:t> […]. »</a:t>
            </a:r>
            <a:endParaRPr lang="it-IT" sz="2000" i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" name="Parentesi quadra aperta 2">
            <a:extLst>
              <a:ext uri="{FF2B5EF4-FFF2-40B4-BE49-F238E27FC236}">
                <a16:creationId xmlns:a16="http://schemas.microsoft.com/office/drawing/2014/main" id="{3660F952-CBF9-4238-8F4A-2599BF52A275}"/>
              </a:ext>
            </a:extLst>
          </p:cNvPr>
          <p:cNvSpPr/>
          <p:nvPr/>
        </p:nvSpPr>
        <p:spPr>
          <a:xfrm>
            <a:off x="1370609" y="2285866"/>
            <a:ext cx="108000" cy="702628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Parentesi quadra aperta 3">
            <a:extLst>
              <a:ext uri="{FF2B5EF4-FFF2-40B4-BE49-F238E27FC236}">
                <a16:creationId xmlns:a16="http://schemas.microsoft.com/office/drawing/2014/main" id="{95D49838-5171-44B7-9D22-47A43745C3B3}"/>
              </a:ext>
            </a:extLst>
          </p:cNvPr>
          <p:cNvSpPr/>
          <p:nvPr/>
        </p:nvSpPr>
        <p:spPr>
          <a:xfrm>
            <a:off x="1368437" y="3008240"/>
            <a:ext cx="153392" cy="841515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Parentesi quadra aperta 4">
            <a:extLst>
              <a:ext uri="{FF2B5EF4-FFF2-40B4-BE49-F238E27FC236}">
                <a16:creationId xmlns:a16="http://schemas.microsoft.com/office/drawing/2014/main" id="{97E8BE0E-E45B-45BD-B05F-F9A96918DBAD}"/>
              </a:ext>
            </a:extLst>
          </p:cNvPr>
          <p:cNvSpPr/>
          <p:nvPr/>
        </p:nvSpPr>
        <p:spPr>
          <a:xfrm>
            <a:off x="1370609" y="3869501"/>
            <a:ext cx="108000" cy="702628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4D2D6AF-8345-4582-AE8F-BAC2A8783CE3}"/>
              </a:ext>
            </a:extLst>
          </p:cNvPr>
          <p:cNvSpPr txBox="1"/>
          <p:nvPr/>
        </p:nvSpPr>
        <p:spPr>
          <a:xfrm>
            <a:off x="240521" y="2452508"/>
            <a:ext cx="702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goal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FACBD63-20A6-44F2-B7EC-1167B339671F}"/>
              </a:ext>
            </a:extLst>
          </p:cNvPr>
          <p:cNvSpPr txBox="1"/>
          <p:nvPr/>
        </p:nvSpPr>
        <p:spPr>
          <a:xfrm>
            <a:off x="131439" y="3244331"/>
            <a:ext cx="954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content</a:t>
            </a:r>
            <a:endParaRPr lang="it-IT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9ACE6B4-B206-4E26-B433-36B379BCF90F}"/>
              </a:ext>
            </a:extLst>
          </p:cNvPr>
          <p:cNvSpPr txBox="1"/>
          <p:nvPr/>
        </p:nvSpPr>
        <p:spPr>
          <a:xfrm>
            <a:off x="174505" y="4054166"/>
            <a:ext cx="954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results</a:t>
            </a:r>
            <a:endParaRPr lang="it-IT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8975D585-0D21-431E-A3D6-170544B4C2E1}"/>
              </a:ext>
            </a:extLst>
          </p:cNvPr>
          <p:cNvCxnSpPr>
            <a:cxnSpLocks/>
            <a:stCxn id="6" idx="3"/>
            <a:endCxn id="3" idx="1"/>
          </p:cNvCxnSpPr>
          <p:nvPr/>
        </p:nvCxnSpPr>
        <p:spPr>
          <a:xfrm>
            <a:off x="942886" y="2637174"/>
            <a:ext cx="427723" cy="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4502F877-5FB2-45D7-AEE9-D83B362044D5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1085596" y="3428997"/>
            <a:ext cx="28284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74DBE41-0B4A-459B-A213-E630A4F4A622}"/>
              </a:ext>
            </a:extLst>
          </p:cNvPr>
          <p:cNvCxnSpPr>
            <a:cxnSpLocks/>
          </p:cNvCxnSpPr>
          <p:nvPr/>
        </p:nvCxnSpPr>
        <p:spPr>
          <a:xfrm>
            <a:off x="942886" y="4220815"/>
            <a:ext cx="399637" cy="5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8A2B69A-6135-4003-846B-F4C2FFD17801}"/>
              </a:ext>
            </a:extLst>
          </p:cNvPr>
          <p:cNvSpPr txBox="1"/>
          <p:nvPr/>
        </p:nvSpPr>
        <p:spPr>
          <a:xfrm>
            <a:off x="2941982" y="4704522"/>
            <a:ext cx="63080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b="0" u="none" strike="noStrike" baseline="0" dirty="0">
                <a:solidFill>
                  <a:schemeClr val="accent6">
                    <a:lumMod val="75000"/>
                  </a:schemeClr>
                </a:solidFill>
                <a:latin typeface="AdvOTea1a7398"/>
              </a:rPr>
              <a:t>Higgins et al.,</a:t>
            </a:r>
            <a:r>
              <a:rPr lang="en-US" sz="900" b="0" i="1" u="none" strike="noStrike" baseline="0" dirty="0">
                <a:solidFill>
                  <a:schemeClr val="accent6">
                    <a:lumMod val="75000"/>
                  </a:schemeClr>
                </a:solidFill>
                <a:latin typeface="AdvOTea1a7398"/>
              </a:rPr>
              <a:t> Unsupervised deep learning identi</a:t>
            </a:r>
            <a:r>
              <a:rPr lang="en-US" sz="900" b="0" i="1" u="none" strike="noStrike" baseline="0" dirty="0">
                <a:solidFill>
                  <a:schemeClr val="accent6">
                    <a:lumMod val="75000"/>
                  </a:schemeClr>
                </a:solidFill>
                <a:latin typeface="AdvOTea1a7398+fb"/>
              </a:rPr>
              <a:t>fi</a:t>
            </a:r>
            <a:r>
              <a:rPr lang="en-US" sz="900" b="0" i="1" u="none" strike="noStrike" baseline="0" dirty="0">
                <a:solidFill>
                  <a:schemeClr val="accent6">
                    <a:lumMod val="75000"/>
                  </a:schemeClr>
                </a:solidFill>
                <a:latin typeface="AdvOTea1a7398"/>
              </a:rPr>
              <a:t>es semantic </a:t>
            </a:r>
            <a:r>
              <a:rPr lang="it-IT" sz="900" b="0" i="1" u="none" strike="noStrike" baseline="0" dirty="0" err="1">
                <a:solidFill>
                  <a:schemeClr val="accent6">
                    <a:lumMod val="75000"/>
                  </a:schemeClr>
                </a:solidFill>
                <a:latin typeface="AdvOTea1a7398"/>
              </a:rPr>
              <a:t>disentanglement</a:t>
            </a:r>
            <a:r>
              <a:rPr lang="it-IT" sz="900" b="0" i="1" u="none" strike="noStrike" baseline="0" dirty="0">
                <a:solidFill>
                  <a:schemeClr val="accent6">
                    <a:lumMod val="75000"/>
                  </a:schemeClr>
                </a:solidFill>
                <a:latin typeface="AdvOTea1a7398"/>
              </a:rPr>
              <a:t> in single </a:t>
            </a:r>
            <a:r>
              <a:rPr lang="it-IT" sz="900" b="0" i="1" u="none" strike="noStrike" baseline="0" dirty="0" err="1">
                <a:solidFill>
                  <a:schemeClr val="accent6">
                    <a:lumMod val="75000"/>
                  </a:schemeClr>
                </a:solidFill>
                <a:latin typeface="AdvOTea1a7398"/>
              </a:rPr>
              <a:t>inferotemporal</a:t>
            </a:r>
            <a:r>
              <a:rPr lang="it-IT" sz="900" b="0" i="1" u="none" strike="noStrike" baseline="0" dirty="0">
                <a:solidFill>
                  <a:schemeClr val="accent6">
                    <a:lumMod val="75000"/>
                  </a:schemeClr>
                </a:solidFill>
                <a:latin typeface="AdvOTea1a7398"/>
              </a:rPr>
              <a:t> face patch </a:t>
            </a:r>
            <a:r>
              <a:rPr lang="it-IT" sz="900" b="0" i="1" u="none" strike="noStrike" baseline="0" dirty="0" err="1">
                <a:solidFill>
                  <a:schemeClr val="accent6">
                    <a:lumMod val="75000"/>
                  </a:schemeClr>
                </a:solidFill>
                <a:latin typeface="AdvOTea1a7398"/>
              </a:rPr>
              <a:t>neurons</a:t>
            </a:r>
            <a:r>
              <a:rPr lang="it-IT" sz="900" b="0" i="1" u="none" strike="noStrike" baseline="0" dirty="0">
                <a:solidFill>
                  <a:schemeClr val="accent6">
                    <a:lumMod val="75000"/>
                  </a:schemeClr>
                </a:solidFill>
                <a:latin typeface="AdvOTea1a7398"/>
              </a:rPr>
              <a:t>, </a:t>
            </a:r>
            <a:r>
              <a:rPr lang="it-IT" sz="900" b="0" u="none" strike="noStrike" baseline="0" dirty="0">
                <a:solidFill>
                  <a:schemeClr val="accent6">
                    <a:lumMod val="75000"/>
                  </a:schemeClr>
                </a:solidFill>
                <a:latin typeface="AdvOTea1a7398"/>
              </a:rPr>
              <a:t>(2021).</a:t>
            </a:r>
            <a:endParaRPr lang="it-IT" sz="9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735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5B0B63-55AF-440D-9B03-A3459D1F5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tx2"/>
                </a:solidFill>
              </a:rPr>
              <a:t>Dataset</a:t>
            </a:r>
            <a:r>
              <a:rPr lang="it-IT" dirty="0"/>
              <a:t>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FB7FC1-E34F-4BE2-9D3A-560350978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5"/>
            <a:ext cx="9845040" cy="836505"/>
          </a:xfrm>
        </p:spPr>
        <p:txBody>
          <a:bodyPr>
            <a:normAutofit fontScale="92500"/>
          </a:bodyPr>
          <a:lstStyle/>
          <a:p>
            <a:pPr algn="l"/>
            <a:endParaRPr lang="it-IT" sz="1800" dirty="0"/>
          </a:p>
          <a:p>
            <a:pPr marL="0" indent="0" algn="l">
              <a:buNone/>
            </a:pPr>
            <a:r>
              <a:rPr lang="it-IT" dirty="0"/>
              <a:t> </a:t>
            </a:r>
            <a:r>
              <a:rPr lang="it-IT" dirty="0" err="1"/>
              <a:t>Neural</a:t>
            </a:r>
            <a:r>
              <a:rPr lang="it-IT" dirty="0"/>
              <a:t> recordings from 159 </a:t>
            </a:r>
            <a:r>
              <a:rPr lang="it-IT" dirty="0" err="1"/>
              <a:t>neurons</a:t>
            </a:r>
            <a:r>
              <a:rPr lang="it-IT" dirty="0"/>
              <a:t> in </a:t>
            </a:r>
            <a:r>
              <a:rPr lang="it-IT" dirty="0" err="1"/>
              <a:t>macaque</a:t>
            </a:r>
            <a:r>
              <a:rPr lang="it-IT" dirty="0"/>
              <a:t> face patch </a:t>
            </a:r>
            <a:r>
              <a:rPr lang="it-IT" dirty="0" err="1"/>
              <a:t>while</a:t>
            </a:r>
            <a:r>
              <a:rPr lang="it-IT" dirty="0"/>
              <a:t> </a:t>
            </a:r>
            <a:r>
              <a:rPr lang="it-IT" dirty="0" err="1"/>
              <a:t>viewing</a:t>
            </a:r>
            <a:r>
              <a:rPr lang="it-IT" dirty="0"/>
              <a:t> 2100 </a:t>
            </a:r>
            <a:r>
              <a:rPr lang="it-IT" dirty="0" err="1"/>
              <a:t>natural</a:t>
            </a:r>
            <a:r>
              <a:rPr lang="it-IT" dirty="0"/>
              <a:t> face image</a:t>
            </a:r>
          </a:p>
          <a:p>
            <a:pPr marL="201168" lvl="1" indent="0">
              <a:buNone/>
            </a:pPr>
            <a:endParaRPr lang="it-IT" sz="1600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4F3654BC-CAE9-42E7-AB5B-E90710C148BE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5128591" y="2682240"/>
            <a:ext cx="891209" cy="910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6EA81C3D-913B-4728-8114-244C10E4ED92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6019800" y="2682240"/>
            <a:ext cx="762663" cy="910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6E657F2-B776-44C6-A2C8-958D6B8E9AC7}"/>
              </a:ext>
            </a:extLst>
          </p:cNvPr>
          <p:cNvSpPr txBox="1"/>
          <p:nvPr/>
        </p:nvSpPr>
        <p:spPr>
          <a:xfrm>
            <a:off x="3209013" y="3659329"/>
            <a:ext cx="2411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Artificial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neural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C47EF94-C989-4D0F-A704-ECE68ECE7537}"/>
              </a:ext>
            </a:extLst>
          </p:cNvPr>
          <p:cNvSpPr txBox="1"/>
          <p:nvPr/>
        </p:nvSpPr>
        <p:spPr>
          <a:xfrm>
            <a:off x="6571092" y="3659329"/>
            <a:ext cx="2080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Neural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subsets data</a:t>
            </a:r>
          </a:p>
        </p:txBody>
      </p:sp>
      <p:pic>
        <p:nvPicPr>
          <p:cNvPr id="18" name="Immagine 17" descr="Immagine che contiene testo, parete, interni, posando&#10;&#10;Descrizione generata automaticamente">
            <a:extLst>
              <a:ext uri="{FF2B5EF4-FFF2-40B4-BE49-F238E27FC236}">
                <a16:creationId xmlns:a16="http://schemas.microsoft.com/office/drawing/2014/main" id="{835AF890-CF1B-475A-B0F9-A33678B50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289" y="4028661"/>
            <a:ext cx="3784475" cy="1767834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32E7B3A-7554-47AD-BB28-1274DFCBAB73}"/>
              </a:ext>
            </a:extLst>
          </p:cNvPr>
          <p:cNvSpPr txBox="1"/>
          <p:nvPr/>
        </p:nvSpPr>
        <p:spPr>
          <a:xfrm>
            <a:off x="3474952" y="5724257"/>
            <a:ext cx="530305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AdvOT1ef757c0"/>
              </a:rPr>
              <a:t>Chang et al., </a:t>
            </a:r>
            <a:r>
              <a:rPr lang="en-US" sz="900" b="0" i="1" u="none" strike="noStrike" baseline="0" dirty="0">
                <a:solidFill>
                  <a:schemeClr val="accent6">
                    <a:lumMod val="75000"/>
                  </a:schemeClr>
                </a:solidFill>
                <a:latin typeface="AdvOT1ef757c0"/>
              </a:rPr>
              <a:t>Explaining face representation in the primate brain using different computational models </a:t>
            </a:r>
            <a:r>
              <a:rPr lang="it-IT" sz="9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AdvOT1ef757c0"/>
              </a:rPr>
              <a:t>(2021).</a:t>
            </a:r>
            <a:endParaRPr lang="it-IT" sz="9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7386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F7CC4B-9947-415F-B751-8DDF6E460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solidFill>
                  <a:schemeClr val="tx2"/>
                </a:solidFill>
              </a:rPr>
              <a:t>Outline</a:t>
            </a:r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117078F-8740-440F-B77E-F20DF6D81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β-VAE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Semantic 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disentanglement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in single 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inferotemporal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face patch 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neurons</a:t>
            </a:r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Practical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implementation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10365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CD32F3-DB3F-4A70-8CBB-EAD37FF4A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tx2"/>
                </a:solidFill>
              </a:rPr>
              <a:t>Single </a:t>
            </a:r>
            <a:r>
              <a:rPr lang="it-IT" dirty="0" err="1">
                <a:solidFill>
                  <a:schemeClr val="tx2"/>
                </a:solidFill>
              </a:rPr>
              <a:t>disentangled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units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explain</a:t>
            </a:r>
            <a:r>
              <a:rPr lang="it-IT" dirty="0">
                <a:solidFill>
                  <a:schemeClr val="tx2"/>
                </a:solidFill>
              </a:rPr>
              <a:t> activity of single </a:t>
            </a:r>
            <a:r>
              <a:rPr lang="it-IT" dirty="0" err="1">
                <a:solidFill>
                  <a:schemeClr val="tx2"/>
                </a:solidFill>
              </a:rPr>
              <a:t>neurons</a:t>
            </a:r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EDA598D-F1BF-4D7C-8E2A-E6DAF76786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Train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it-IT" dirty="0"/>
              <a:t>-VAE on </a:t>
            </a:r>
            <a:r>
              <a:rPr lang="it-IT" dirty="0" err="1"/>
              <a:t>same</a:t>
            </a:r>
            <a:r>
              <a:rPr lang="it-IT" dirty="0"/>
              <a:t> image dataset:</a:t>
            </a:r>
          </a:p>
          <a:p>
            <a:pPr marL="201168" lvl="1" indent="0">
              <a:buNone/>
            </a:pPr>
            <a:r>
              <a:rPr lang="it-IT" dirty="0"/>
              <a:t>11 </a:t>
            </a:r>
            <a:r>
              <a:rPr lang="it-IT" dirty="0" err="1"/>
              <a:t>latent</a:t>
            </a:r>
            <a:r>
              <a:rPr lang="it-IT" dirty="0"/>
              <a:t> </a:t>
            </a:r>
            <a:r>
              <a:rPr lang="it-IT" dirty="0" err="1"/>
              <a:t>units</a:t>
            </a: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Human </a:t>
            </a:r>
            <a:r>
              <a:rPr lang="it-IT" dirty="0" err="1"/>
              <a:t>interpretability</a:t>
            </a:r>
            <a:endParaRPr lang="it-IT" dirty="0"/>
          </a:p>
          <a:p>
            <a:pPr marL="201168" lvl="1" indent="0">
              <a:buNone/>
            </a:pPr>
            <a:r>
              <a:rPr lang="it-IT" dirty="0"/>
              <a:t>32% </a:t>
            </a:r>
            <a:r>
              <a:rPr lang="it-IT" dirty="0" err="1"/>
              <a:t>humans</a:t>
            </a:r>
            <a:r>
              <a:rPr lang="it-IT" dirty="0"/>
              <a:t> </a:t>
            </a:r>
            <a:r>
              <a:rPr lang="it-IT" dirty="0" err="1"/>
              <a:t>agreed</a:t>
            </a:r>
            <a:r>
              <a:rPr lang="it-IT" dirty="0"/>
              <a:t>  on single </a:t>
            </a:r>
            <a:r>
              <a:rPr lang="it-IT" dirty="0" err="1"/>
              <a:t>distinct</a:t>
            </a:r>
            <a:r>
              <a:rPr lang="it-IT" dirty="0"/>
              <a:t> semantic label per </a:t>
            </a:r>
            <a:r>
              <a:rPr lang="it-IT" dirty="0" err="1"/>
              <a:t>unit</a:t>
            </a: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</a:t>
            </a:r>
            <a:r>
              <a:rPr lang="it-IT" dirty="0" err="1"/>
              <a:t>Latent</a:t>
            </a:r>
            <a:r>
              <a:rPr lang="it-IT" dirty="0"/>
              <a:t> </a:t>
            </a:r>
            <a:r>
              <a:rPr lang="it-IT" dirty="0" err="1"/>
              <a:t>units</a:t>
            </a:r>
            <a:r>
              <a:rPr lang="it-IT" dirty="0"/>
              <a:t> </a:t>
            </a:r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neurons</a:t>
            </a:r>
            <a:r>
              <a:rPr lang="it-IT" dirty="0"/>
              <a:t> </a:t>
            </a:r>
            <a:r>
              <a:rPr lang="it-IT" dirty="0" err="1"/>
              <a:t>response</a:t>
            </a:r>
            <a:r>
              <a:rPr lang="it-IT" dirty="0"/>
              <a:t> </a:t>
            </a:r>
            <a:r>
              <a:rPr lang="it-IT" dirty="0" err="1"/>
              <a:t>variance</a:t>
            </a:r>
            <a:endParaRPr lang="it-IT" dirty="0"/>
          </a:p>
          <a:p>
            <a:endParaRPr lang="it-IT" dirty="0"/>
          </a:p>
          <a:p>
            <a:pPr marL="201168" lvl="1" indent="0">
              <a:buNone/>
            </a:pPr>
            <a:endParaRPr lang="it-IT" dirty="0"/>
          </a:p>
          <a:p>
            <a:pPr marL="201168" lvl="1" indent="0">
              <a:buNone/>
            </a:pPr>
            <a:endParaRPr lang="it-IT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A9122977-D89B-4937-86E6-78CAF54EFF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785" y="1760563"/>
            <a:ext cx="4167450" cy="2321111"/>
          </a:xfr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2618437-5C9B-468F-AC1B-4988B9B95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039" y="4129902"/>
            <a:ext cx="4896533" cy="198147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9B3BD61-3129-466D-B47E-39F306F9CF27}"/>
              </a:ext>
            </a:extLst>
          </p:cNvPr>
          <p:cNvSpPr txBox="1"/>
          <p:nvPr/>
        </p:nvSpPr>
        <p:spPr>
          <a:xfrm>
            <a:off x="5698434" y="6111379"/>
            <a:ext cx="63080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b="0" u="none" strike="noStrike" baseline="0" dirty="0">
                <a:solidFill>
                  <a:schemeClr val="accent6">
                    <a:lumMod val="75000"/>
                  </a:schemeClr>
                </a:solidFill>
                <a:latin typeface="AdvOTea1a7398"/>
              </a:rPr>
              <a:t>Higgins et al.,</a:t>
            </a:r>
            <a:r>
              <a:rPr lang="en-US" sz="900" b="0" i="1" u="none" strike="noStrike" baseline="0" dirty="0">
                <a:solidFill>
                  <a:schemeClr val="accent6">
                    <a:lumMod val="75000"/>
                  </a:schemeClr>
                </a:solidFill>
                <a:latin typeface="AdvOTea1a7398"/>
              </a:rPr>
              <a:t> Unsupervised deep learning identi</a:t>
            </a:r>
            <a:r>
              <a:rPr lang="en-US" sz="900" b="0" i="1" u="none" strike="noStrike" baseline="0" dirty="0">
                <a:solidFill>
                  <a:schemeClr val="accent6">
                    <a:lumMod val="75000"/>
                  </a:schemeClr>
                </a:solidFill>
                <a:latin typeface="AdvOTea1a7398+fb"/>
              </a:rPr>
              <a:t>fi</a:t>
            </a:r>
            <a:r>
              <a:rPr lang="en-US" sz="900" b="0" i="1" u="none" strike="noStrike" baseline="0" dirty="0">
                <a:solidFill>
                  <a:schemeClr val="accent6">
                    <a:lumMod val="75000"/>
                  </a:schemeClr>
                </a:solidFill>
                <a:latin typeface="AdvOTea1a7398"/>
              </a:rPr>
              <a:t>es semantic </a:t>
            </a:r>
            <a:r>
              <a:rPr lang="it-IT" sz="900" b="0" i="1" u="none" strike="noStrike" baseline="0" dirty="0" err="1">
                <a:solidFill>
                  <a:schemeClr val="accent6">
                    <a:lumMod val="75000"/>
                  </a:schemeClr>
                </a:solidFill>
                <a:latin typeface="AdvOTea1a7398"/>
              </a:rPr>
              <a:t>disentanglement</a:t>
            </a:r>
            <a:r>
              <a:rPr lang="it-IT" sz="900" b="0" i="1" u="none" strike="noStrike" baseline="0" dirty="0">
                <a:solidFill>
                  <a:schemeClr val="accent6">
                    <a:lumMod val="75000"/>
                  </a:schemeClr>
                </a:solidFill>
                <a:latin typeface="AdvOTea1a7398"/>
              </a:rPr>
              <a:t> in single </a:t>
            </a:r>
            <a:r>
              <a:rPr lang="it-IT" sz="900" b="0" i="1" u="none" strike="noStrike" baseline="0" dirty="0" err="1">
                <a:solidFill>
                  <a:schemeClr val="accent6">
                    <a:lumMod val="75000"/>
                  </a:schemeClr>
                </a:solidFill>
                <a:latin typeface="AdvOTea1a7398"/>
              </a:rPr>
              <a:t>inferotemporal</a:t>
            </a:r>
            <a:r>
              <a:rPr lang="it-IT" sz="900" b="0" i="1" u="none" strike="noStrike" baseline="0" dirty="0">
                <a:solidFill>
                  <a:schemeClr val="accent6">
                    <a:lumMod val="75000"/>
                  </a:schemeClr>
                </a:solidFill>
                <a:latin typeface="AdvOTea1a7398"/>
              </a:rPr>
              <a:t> face patch </a:t>
            </a:r>
            <a:r>
              <a:rPr lang="it-IT" sz="900" b="0" i="1" u="none" strike="noStrike" baseline="0" dirty="0" err="1">
                <a:solidFill>
                  <a:schemeClr val="accent6">
                    <a:lumMod val="75000"/>
                  </a:schemeClr>
                </a:solidFill>
                <a:latin typeface="AdvOTea1a7398"/>
              </a:rPr>
              <a:t>neurons</a:t>
            </a:r>
            <a:r>
              <a:rPr lang="it-IT" sz="900" b="0" i="1" u="none" strike="noStrike" baseline="0" dirty="0">
                <a:solidFill>
                  <a:schemeClr val="accent6">
                    <a:lumMod val="75000"/>
                  </a:schemeClr>
                </a:solidFill>
                <a:latin typeface="AdvOTea1a7398"/>
              </a:rPr>
              <a:t>, </a:t>
            </a:r>
            <a:r>
              <a:rPr lang="it-IT" sz="900" b="0" u="none" strike="noStrike" baseline="0" dirty="0">
                <a:solidFill>
                  <a:schemeClr val="accent6">
                    <a:lumMod val="75000"/>
                  </a:schemeClr>
                </a:solidFill>
                <a:latin typeface="AdvOTea1a7398"/>
              </a:rPr>
              <a:t>(2021).</a:t>
            </a:r>
            <a:endParaRPr lang="it-IT" sz="9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377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2ABB703-2B0E-4C3B-B4A2-F3973548E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EE95973-3D74-4812-873A-55A7E840E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7870" y="700703"/>
            <a:ext cx="5942339" cy="13852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Neural alignment score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E9E82968-F023-4DFB-B2E6-0F0DFB3FBC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016" y="1399493"/>
            <a:ext cx="3321010" cy="405901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21570E-E159-49A6-9891-FA397B7A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70B433-FCB4-4303-9A5F-4BE237398B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0" y="2402502"/>
            <a:ext cx="5942339" cy="3568285"/>
          </a:xfrm>
        </p:spPr>
        <p:txBody>
          <a:bodyPr vert="horz" lIns="0" tIns="45720" rIns="0" bIns="45720" rtlCol="0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Measures how well the response of single neurons are explained by single model units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 4 measures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5DA498-D9A2-4DA9-B9DA-B3776E08C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2A73093-4B9D-420D-B17E-52293703A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0C41F99-ECDC-422C-9BC6-A7C161266E8C}"/>
              </a:ext>
            </a:extLst>
          </p:cNvPr>
          <p:cNvCxnSpPr>
            <a:cxnSpLocks/>
          </p:cNvCxnSpPr>
          <p:nvPr/>
        </p:nvCxnSpPr>
        <p:spPr>
          <a:xfrm>
            <a:off x="6586330" y="4509882"/>
            <a:ext cx="0" cy="12011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0DF997D9-AC85-4201-9E42-C1EC9D0B2765}"/>
              </a:ext>
            </a:extLst>
          </p:cNvPr>
          <p:cNvCxnSpPr/>
          <p:nvPr/>
        </p:nvCxnSpPr>
        <p:spPr>
          <a:xfrm>
            <a:off x="6586330" y="5117069"/>
            <a:ext cx="3975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05C0E1B7-909B-4418-9FFE-D5CA58C051A0}"/>
              </a:ext>
            </a:extLst>
          </p:cNvPr>
          <p:cNvCxnSpPr/>
          <p:nvPr/>
        </p:nvCxnSpPr>
        <p:spPr>
          <a:xfrm>
            <a:off x="6586330" y="4766228"/>
            <a:ext cx="3975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8BC97CB-C7B3-462C-8FF5-97E256F2AC8A}"/>
              </a:ext>
            </a:extLst>
          </p:cNvPr>
          <p:cNvSpPr txBox="1"/>
          <p:nvPr/>
        </p:nvSpPr>
        <p:spPr>
          <a:xfrm>
            <a:off x="6953497" y="5249774"/>
            <a:ext cx="1511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Subset to </a:t>
            </a:r>
            <a:r>
              <a:rPr lang="el-G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it-IT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-VAE</a:t>
            </a:r>
            <a:endParaRPr lang="it-IT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114C149-34B2-48D6-8811-588E50E2D123}"/>
              </a:ext>
            </a:extLst>
          </p:cNvPr>
          <p:cNvSpPr txBox="1"/>
          <p:nvPr/>
        </p:nvSpPr>
        <p:spPr>
          <a:xfrm>
            <a:off x="6943459" y="5539033"/>
            <a:ext cx="16911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Artificial</a:t>
            </a:r>
            <a:r>
              <a:rPr lang="it-IT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</a:t>
            </a:r>
            <a:r>
              <a:rPr lang="el-G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it-IT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-VAE</a:t>
            </a:r>
            <a:r>
              <a:rPr lang="it-IT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C42455A8-EB24-4E8C-8575-FEC256BE6FB8}"/>
              </a:ext>
            </a:extLst>
          </p:cNvPr>
          <p:cNvCxnSpPr/>
          <p:nvPr/>
        </p:nvCxnSpPr>
        <p:spPr>
          <a:xfrm>
            <a:off x="6606208" y="5428495"/>
            <a:ext cx="3975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8F403F06-0187-4261-9B55-02F2EE3E3A26}"/>
              </a:ext>
            </a:extLst>
          </p:cNvPr>
          <p:cNvCxnSpPr/>
          <p:nvPr/>
        </p:nvCxnSpPr>
        <p:spPr>
          <a:xfrm>
            <a:off x="6606208" y="5711004"/>
            <a:ext cx="3975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B20C186C-7515-4C0F-96BF-F70E69007C4B}"/>
              </a:ext>
            </a:extLst>
          </p:cNvPr>
          <p:cNvSpPr txBox="1"/>
          <p:nvPr/>
        </p:nvSpPr>
        <p:spPr>
          <a:xfrm>
            <a:off x="6973116" y="4586089"/>
            <a:ext cx="13288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Subset to </a:t>
            </a:r>
            <a:r>
              <a:rPr lang="it-IT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real</a:t>
            </a:r>
            <a:endParaRPr lang="it-IT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3DA6054-3A46-4F39-8F43-2CD8DCAF4774}"/>
              </a:ext>
            </a:extLst>
          </p:cNvPr>
          <p:cNvSpPr txBox="1"/>
          <p:nvPr/>
        </p:nvSpPr>
        <p:spPr>
          <a:xfrm>
            <a:off x="6943459" y="4935505"/>
            <a:ext cx="1557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Subset to subset</a:t>
            </a:r>
          </a:p>
        </p:txBody>
      </p: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A973A120-FA2E-4BCE-B644-E66C961780B8}"/>
              </a:ext>
            </a:extLst>
          </p:cNvPr>
          <p:cNvCxnSpPr/>
          <p:nvPr/>
        </p:nvCxnSpPr>
        <p:spPr>
          <a:xfrm flipH="1">
            <a:off x="8490527" y="3008243"/>
            <a:ext cx="478512" cy="420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E3A8B9D1-EA2E-4404-BFCC-5ADCEB85DCF9}"/>
              </a:ext>
            </a:extLst>
          </p:cNvPr>
          <p:cNvCxnSpPr>
            <a:cxnSpLocks/>
          </p:cNvCxnSpPr>
          <p:nvPr/>
        </p:nvCxnSpPr>
        <p:spPr>
          <a:xfrm>
            <a:off x="8969040" y="3007757"/>
            <a:ext cx="479760" cy="421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8D491038-A570-4526-8A05-74B88FA8870E}"/>
              </a:ext>
            </a:extLst>
          </p:cNvPr>
          <p:cNvSpPr txBox="1"/>
          <p:nvPr/>
        </p:nvSpPr>
        <p:spPr>
          <a:xfrm>
            <a:off x="7760928" y="3433019"/>
            <a:ext cx="1082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 = </a:t>
            </a:r>
            <a:r>
              <a:rPr lang="it-IT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perfect</a:t>
            </a:r>
            <a:endParaRPr lang="it-IT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B20B9B79-CD3F-4B84-B9A9-E3093F3B2C6E}"/>
              </a:ext>
            </a:extLst>
          </p:cNvPr>
          <p:cNvSpPr txBox="1"/>
          <p:nvPr/>
        </p:nvSpPr>
        <p:spPr>
          <a:xfrm>
            <a:off x="9208920" y="3429000"/>
            <a:ext cx="7970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 = </a:t>
            </a:r>
            <a:r>
              <a:rPr lang="it-IT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bad</a:t>
            </a:r>
            <a:endParaRPr lang="it-IT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63CF6591-396E-4493-ABCA-3DF079FFA7E6}"/>
              </a:ext>
            </a:extLst>
          </p:cNvPr>
          <p:cNvCxnSpPr/>
          <p:nvPr/>
        </p:nvCxnSpPr>
        <p:spPr>
          <a:xfrm>
            <a:off x="8490527" y="4747597"/>
            <a:ext cx="576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93AC34D0-1F4A-423B-9333-B6FB4BA94234}"/>
              </a:ext>
            </a:extLst>
          </p:cNvPr>
          <p:cNvCxnSpPr/>
          <p:nvPr/>
        </p:nvCxnSpPr>
        <p:spPr>
          <a:xfrm>
            <a:off x="8507006" y="5080148"/>
            <a:ext cx="576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A5C65493-1C90-4004-A422-BF2C5F2B826B}"/>
              </a:ext>
            </a:extLst>
          </p:cNvPr>
          <p:cNvCxnSpPr/>
          <p:nvPr/>
        </p:nvCxnSpPr>
        <p:spPr>
          <a:xfrm>
            <a:off x="8490527" y="5415861"/>
            <a:ext cx="576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E6069201-898B-465E-BB4F-C4CC2E9716B2}"/>
              </a:ext>
            </a:extLst>
          </p:cNvPr>
          <p:cNvCxnSpPr/>
          <p:nvPr/>
        </p:nvCxnSpPr>
        <p:spPr>
          <a:xfrm>
            <a:off x="8507006" y="5690747"/>
            <a:ext cx="576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8F28C2D1-1777-41C1-920D-5080C4BF684C}"/>
              </a:ext>
            </a:extLst>
          </p:cNvPr>
          <p:cNvSpPr txBox="1"/>
          <p:nvPr/>
        </p:nvSpPr>
        <p:spPr>
          <a:xfrm>
            <a:off x="9116886" y="4594651"/>
            <a:ext cx="1210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Redundancy</a:t>
            </a:r>
            <a:endParaRPr lang="it-IT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BEF7E5D3-F652-43B4-8C3A-F164112F5255}"/>
              </a:ext>
            </a:extLst>
          </p:cNvPr>
          <p:cNvSpPr txBox="1"/>
          <p:nvPr/>
        </p:nvSpPr>
        <p:spPr>
          <a:xfrm>
            <a:off x="9116886" y="4898395"/>
            <a:ext cx="1697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Theoretical</a:t>
            </a:r>
            <a:r>
              <a:rPr lang="it-IT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ceiling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DC37D255-5268-43D7-8800-F95C11A0CFFF}"/>
              </a:ext>
            </a:extLst>
          </p:cNvPr>
          <p:cNvSpPr txBox="1"/>
          <p:nvPr/>
        </p:nvSpPr>
        <p:spPr>
          <a:xfrm>
            <a:off x="9116886" y="5246584"/>
            <a:ext cx="2660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Match with </a:t>
            </a:r>
            <a:r>
              <a:rPr lang="it-IT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theoretical</a:t>
            </a:r>
            <a:r>
              <a:rPr lang="it-IT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ceiling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47DAA630-0D2E-4EB7-99A7-99FA8435C9E6}"/>
              </a:ext>
            </a:extLst>
          </p:cNvPr>
          <p:cNvSpPr txBox="1"/>
          <p:nvPr/>
        </p:nvSpPr>
        <p:spPr>
          <a:xfrm>
            <a:off x="9133365" y="5512265"/>
            <a:ext cx="19007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Low </a:t>
            </a:r>
            <a:r>
              <a:rPr lang="it-IT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alignment</a:t>
            </a:r>
            <a:r>
              <a:rPr lang="it-IT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score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10034D0-44C4-43DC-9FBF-1AF464D3F633}"/>
              </a:ext>
            </a:extLst>
          </p:cNvPr>
          <p:cNvSpPr txBox="1"/>
          <p:nvPr/>
        </p:nvSpPr>
        <p:spPr>
          <a:xfrm>
            <a:off x="153101" y="5585138"/>
            <a:ext cx="63080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b="0" u="none" strike="noStrike" baseline="0" dirty="0">
                <a:solidFill>
                  <a:schemeClr val="accent6">
                    <a:lumMod val="75000"/>
                  </a:schemeClr>
                </a:solidFill>
                <a:latin typeface="AdvOTea1a7398"/>
              </a:rPr>
              <a:t>Higgins et al.,</a:t>
            </a:r>
            <a:r>
              <a:rPr lang="en-US" sz="900" b="0" i="1" u="none" strike="noStrike" baseline="0" dirty="0">
                <a:solidFill>
                  <a:schemeClr val="accent6">
                    <a:lumMod val="75000"/>
                  </a:schemeClr>
                </a:solidFill>
                <a:latin typeface="AdvOTea1a7398"/>
              </a:rPr>
              <a:t> Unsupervised deep learning identi</a:t>
            </a:r>
            <a:r>
              <a:rPr lang="en-US" sz="900" b="0" i="1" u="none" strike="noStrike" baseline="0" dirty="0">
                <a:solidFill>
                  <a:schemeClr val="accent6">
                    <a:lumMod val="75000"/>
                  </a:schemeClr>
                </a:solidFill>
                <a:latin typeface="AdvOTea1a7398+fb"/>
              </a:rPr>
              <a:t>fi</a:t>
            </a:r>
            <a:r>
              <a:rPr lang="en-US" sz="900" b="0" i="1" u="none" strike="noStrike" baseline="0" dirty="0">
                <a:solidFill>
                  <a:schemeClr val="accent6">
                    <a:lumMod val="75000"/>
                  </a:schemeClr>
                </a:solidFill>
                <a:latin typeface="AdvOTea1a7398"/>
              </a:rPr>
              <a:t>es semantic </a:t>
            </a:r>
            <a:r>
              <a:rPr lang="it-IT" sz="900" b="0" i="1" u="none" strike="noStrike" baseline="0" dirty="0" err="1">
                <a:solidFill>
                  <a:schemeClr val="accent6">
                    <a:lumMod val="75000"/>
                  </a:schemeClr>
                </a:solidFill>
                <a:latin typeface="AdvOTea1a7398"/>
              </a:rPr>
              <a:t>disentanglement</a:t>
            </a:r>
            <a:r>
              <a:rPr lang="it-IT" sz="900" b="0" i="1" u="none" strike="noStrike" baseline="0" dirty="0">
                <a:solidFill>
                  <a:schemeClr val="accent6">
                    <a:lumMod val="75000"/>
                  </a:schemeClr>
                </a:solidFill>
                <a:latin typeface="AdvOTea1a7398"/>
              </a:rPr>
              <a:t> in single </a:t>
            </a:r>
            <a:r>
              <a:rPr lang="it-IT" sz="900" b="0" i="1" u="none" strike="noStrike" baseline="0" dirty="0" err="1">
                <a:solidFill>
                  <a:schemeClr val="accent6">
                    <a:lumMod val="75000"/>
                  </a:schemeClr>
                </a:solidFill>
                <a:latin typeface="AdvOTea1a7398"/>
              </a:rPr>
              <a:t>inferotemporal</a:t>
            </a:r>
            <a:r>
              <a:rPr lang="it-IT" sz="900" b="0" i="1" u="none" strike="noStrike" baseline="0" dirty="0">
                <a:solidFill>
                  <a:schemeClr val="accent6">
                    <a:lumMod val="75000"/>
                  </a:schemeClr>
                </a:solidFill>
                <a:latin typeface="AdvOTea1a7398"/>
              </a:rPr>
              <a:t> face patch </a:t>
            </a:r>
            <a:r>
              <a:rPr lang="it-IT" sz="900" b="0" i="1" u="none" strike="noStrike" baseline="0" dirty="0" err="1">
                <a:solidFill>
                  <a:schemeClr val="accent6">
                    <a:lumMod val="75000"/>
                  </a:schemeClr>
                </a:solidFill>
                <a:latin typeface="AdvOTea1a7398"/>
              </a:rPr>
              <a:t>neurons</a:t>
            </a:r>
            <a:r>
              <a:rPr lang="it-IT" sz="900" b="0" i="1" u="none" strike="noStrike" baseline="0" dirty="0">
                <a:solidFill>
                  <a:schemeClr val="accent6">
                    <a:lumMod val="75000"/>
                  </a:schemeClr>
                </a:solidFill>
                <a:latin typeface="AdvOTea1a7398"/>
              </a:rPr>
              <a:t>, </a:t>
            </a:r>
            <a:r>
              <a:rPr lang="it-IT" sz="900" b="0" u="none" strike="noStrike" baseline="0" dirty="0">
                <a:solidFill>
                  <a:schemeClr val="accent6">
                    <a:lumMod val="75000"/>
                  </a:schemeClr>
                </a:solidFill>
                <a:latin typeface="AdvOTea1a7398"/>
              </a:rPr>
              <a:t>(2021).</a:t>
            </a:r>
            <a:endParaRPr lang="it-IT" sz="9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627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dispositivo&#10;&#10;Descrizione generata automaticamente">
            <a:extLst>
              <a:ext uri="{FF2B5EF4-FFF2-40B4-BE49-F238E27FC236}">
                <a16:creationId xmlns:a16="http://schemas.microsoft.com/office/drawing/2014/main" id="{AC947186-40EC-4BC3-9C7B-062F251C5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977" y="2290762"/>
            <a:ext cx="2020882" cy="282987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4BD0416-C034-49AD-9CC3-39C7E936E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solidFill>
                  <a:schemeClr val="tx2"/>
                </a:solidFill>
              </a:rPr>
              <a:t>All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aspects</a:t>
            </a:r>
            <a:r>
              <a:rPr lang="it-IT" dirty="0">
                <a:solidFill>
                  <a:schemeClr val="tx2"/>
                </a:solidFill>
              </a:rPr>
              <a:t> of </a:t>
            </a:r>
            <a:r>
              <a:rPr lang="it-IT" dirty="0" err="1">
                <a:solidFill>
                  <a:schemeClr val="tx2"/>
                </a:solidFill>
              </a:rPr>
              <a:t>disentanglement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objective</a:t>
            </a:r>
            <a:r>
              <a:rPr lang="it-IT" dirty="0">
                <a:solidFill>
                  <a:schemeClr val="tx2"/>
                </a:solidFill>
              </a:rPr>
              <a:t> are </a:t>
            </a:r>
            <a:r>
              <a:rPr lang="it-IT" dirty="0" err="1">
                <a:solidFill>
                  <a:schemeClr val="tx2"/>
                </a:solidFill>
              </a:rPr>
              <a:t>important</a:t>
            </a:r>
            <a:endParaRPr lang="it-IT" dirty="0">
              <a:solidFill>
                <a:schemeClr val="tx2"/>
              </a:solidFill>
            </a:endParaRP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BD5E70C7-8CAA-4781-B8EB-56CE4D2EE4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039" y="2582248"/>
            <a:ext cx="2338240" cy="2668900"/>
          </a:xfr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87B2EE4-0DC3-4FB4-87E7-05DEAAEEC9A4}"/>
              </a:ext>
            </a:extLst>
          </p:cNvPr>
          <p:cNvSpPr txBox="1"/>
          <p:nvPr/>
        </p:nvSpPr>
        <p:spPr>
          <a:xfrm>
            <a:off x="5736559" y="5379063"/>
            <a:ext cx="63080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b="0" u="none" strike="noStrike" baseline="0" dirty="0">
                <a:solidFill>
                  <a:schemeClr val="accent6">
                    <a:lumMod val="75000"/>
                  </a:schemeClr>
                </a:solidFill>
                <a:latin typeface="AdvOTea1a7398"/>
              </a:rPr>
              <a:t>Higgins et al.,</a:t>
            </a:r>
            <a:r>
              <a:rPr lang="en-US" sz="900" b="0" i="1" u="none" strike="noStrike" baseline="0" dirty="0">
                <a:solidFill>
                  <a:schemeClr val="accent6">
                    <a:lumMod val="75000"/>
                  </a:schemeClr>
                </a:solidFill>
                <a:latin typeface="AdvOTea1a7398"/>
              </a:rPr>
              <a:t> Unsupervised deep learning identi</a:t>
            </a:r>
            <a:r>
              <a:rPr lang="en-US" sz="900" b="0" i="1" u="none" strike="noStrike" baseline="0" dirty="0">
                <a:solidFill>
                  <a:schemeClr val="accent6">
                    <a:lumMod val="75000"/>
                  </a:schemeClr>
                </a:solidFill>
                <a:latin typeface="AdvOTea1a7398+fb"/>
              </a:rPr>
              <a:t>fi</a:t>
            </a:r>
            <a:r>
              <a:rPr lang="en-US" sz="900" b="0" i="1" u="none" strike="noStrike" baseline="0" dirty="0">
                <a:solidFill>
                  <a:schemeClr val="accent6">
                    <a:lumMod val="75000"/>
                  </a:schemeClr>
                </a:solidFill>
                <a:latin typeface="AdvOTea1a7398"/>
              </a:rPr>
              <a:t>es semantic </a:t>
            </a:r>
            <a:r>
              <a:rPr lang="it-IT" sz="900" b="0" i="1" u="none" strike="noStrike" baseline="0" dirty="0" err="1">
                <a:solidFill>
                  <a:schemeClr val="accent6">
                    <a:lumMod val="75000"/>
                  </a:schemeClr>
                </a:solidFill>
                <a:latin typeface="AdvOTea1a7398"/>
              </a:rPr>
              <a:t>disentanglement</a:t>
            </a:r>
            <a:r>
              <a:rPr lang="it-IT" sz="900" b="0" i="1" u="none" strike="noStrike" baseline="0" dirty="0">
                <a:solidFill>
                  <a:schemeClr val="accent6">
                    <a:lumMod val="75000"/>
                  </a:schemeClr>
                </a:solidFill>
                <a:latin typeface="AdvOTea1a7398"/>
              </a:rPr>
              <a:t> in single </a:t>
            </a:r>
            <a:r>
              <a:rPr lang="it-IT" sz="900" b="0" i="1" u="none" strike="noStrike" baseline="0" dirty="0" err="1">
                <a:solidFill>
                  <a:schemeClr val="accent6">
                    <a:lumMod val="75000"/>
                  </a:schemeClr>
                </a:solidFill>
                <a:latin typeface="AdvOTea1a7398"/>
              </a:rPr>
              <a:t>inferotemporal</a:t>
            </a:r>
            <a:r>
              <a:rPr lang="it-IT" sz="900" b="0" i="1" u="none" strike="noStrike" baseline="0" dirty="0">
                <a:solidFill>
                  <a:schemeClr val="accent6">
                    <a:lumMod val="75000"/>
                  </a:schemeClr>
                </a:solidFill>
                <a:latin typeface="AdvOTea1a7398"/>
              </a:rPr>
              <a:t> face patch </a:t>
            </a:r>
            <a:r>
              <a:rPr lang="it-IT" sz="900" b="0" i="1" u="none" strike="noStrike" baseline="0" dirty="0" err="1">
                <a:solidFill>
                  <a:schemeClr val="accent6">
                    <a:lumMod val="75000"/>
                  </a:schemeClr>
                </a:solidFill>
                <a:latin typeface="AdvOTea1a7398"/>
              </a:rPr>
              <a:t>neurons</a:t>
            </a:r>
            <a:r>
              <a:rPr lang="it-IT" sz="900" b="0" i="1" u="none" strike="noStrike" baseline="0" dirty="0">
                <a:solidFill>
                  <a:schemeClr val="accent6">
                    <a:lumMod val="75000"/>
                  </a:schemeClr>
                </a:solidFill>
                <a:latin typeface="AdvOTea1a7398"/>
              </a:rPr>
              <a:t>, </a:t>
            </a:r>
            <a:r>
              <a:rPr lang="it-IT" sz="900" b="0" u="none" strike="noStrike" baseline="0" dirty="0">
                <a:solidFill>
                  <a:schemeClr val="accent6">
                    <a:lumMod val="75000"/>
                  </a:schemeClr>
                </a:solidFill>
                <a:latin typeface="AdvOTea1a7398"/>
              </a:rPr>
              <a:t>(2021).</a:t>
            </a:r>
            <a:endParaRPr lang="it-IT" sz="9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Segnaposto contenuto 13">
            <a:extLst>
              <a:ext uri="{FF2B5EF4-FFF2-40B4-BE49-F238E27FC236}">
                <a16:creationId xmlns:a16="http://schemas.microsoft.com/office/drawing/2014/main" id="{68294A34-1DCF-4C9A-A6D3-CA29891078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1838692"/>
            <a:ext cx="4219290" cy="413877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</a:t>
            </a:r>
            <a:r>
              <a:rPr lang="it-IT" dirty="0" err="1"/>
              <a:t>Neural</a:t>
            </a:r>
            <a:r>
              <a:rPr lang="it-IT" dirty="0"/>
              <a:t> </a:t>
            </a:r>
            <a:r>
              <a:rPr lang="it-IT" dirty="0" err="1"/>
              <a:t>alignment</a:t>
            </a:r>
            <a:r>
              <a:rPr lang="it-IT" dirty="0"/>
              <a:t> </a:t>
            </a:r>
            <a:r>
              <a:rPr lang="it-IT" dirty="0" err="1"/>
              <a:t>statistically</a:t>
            </a:r>
            <a:r>
              <a:rPr lang="it-IT" dirty="0"/>
              <a:t> </a:t>
            </a:r>
            <a:r>
              <a:rPr lang="it-IT" dirty="0" err="1"/>
              <a:t>higher</a:t>
            </a:r>
            <a:r>
              <a:rPr lang="it-IT" dirty="0"/>
              <a:t> in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-VAE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Average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correlation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ratio</a:t>
            </a:r>
            <a:r>
              <a:rPr lang="it-IT" dirty="0"/>
              <a:t> </a:t>
            </a:r>
            <a:r>
              <a:rPr lang="it-IT" dirty="0" err="1"/>
              <a:t>statistically</a:t>
            </a:r>
            <a:r>
              <a:rPr lang="it-IT" dirty="0"/>
              <a:t> </a:t>
            </a:r>
            <a:r>
              <a:rPr lang="it-IT" dirty="0" err="1"/>
              <a:t>higher</a:t>
            </a:r>
            <a:r>
              <a:rPr lang="it-IT" dirty="0"/>
              <a:t> in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-VAE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E25CF771-6FE2-4D8C-9835-381D9B1CB1F4}"/>
              </a:ext>
            </a:extLst>
          </p:cNvPr>
          <p:cNvSpPr/>
          <p:nvPr/>
        </p:nvSpPr>
        <p:spPr>
          <a:xfrm>
            <a:off x="6104842" y="2582248"/>
            <a:ext cx="353728" cy="3352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EFF1A55C-96A5-47DB-AA69-4B348D348049}"/>
              </a:ext>
            </a:extLst>
          </p:cNvPr>
          <p:cNvSpPr/>
          <p:nvPr/>
        </p:nvSpPr>
        <p:spPr>
          <a:xfrm>
            <a:off x="9054834" y="2247020"/>
            <a:ext cx="210285" cy="33522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3EE77376-F221-4B92-8AA8-D12CE3C5B48A}"/>
              </a:ext>
            </a:extLst>
          </p:cNvPr>
          <p:cNvSpPr/>
          <p:nvPr/>
        </p:nvSpPr>
        <p:spPr>
          <a:xfrm>
            <a:off x="11069541" y="2247020"/>
            <a:ext cx="172278" cy="3352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57A99CF6-8740-4B3D-B800-A79C0305E26C}"/>
              </a:ext>
            </a:extLst>
          </p:cNvPr>
          <p:cNvSpPr/>
          <p:nvPr/>
        </p:nvSpPr>
        <p:spPr>
          <a:xfrm>
            <a:off x="8449587" y="2582247"/>
            <a:ext cx="210285" cy="33522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CC50588-CE7B-4AF7-9B6F-8615B8951248}"/>
                  </a:ext>
                </a:extLst>
              </p:cNvPr>
              <p:cNvSpPr txBox="1"/>
              <p:nvPr/>
            </p:nvSpPr>
            <p:spPr>
              <a:xfrm>
                <a:off x="677291" y="4955357"/>
                <a:ext cx="2769704" cy="5391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it-IT" sz="1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sz="14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it-IT" sz="1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𝑐𝑜𝑟𝑟𝑒𝑙𝑎𝑡𝑖𝑜𝑛</m:t>
                              </m:r>
                              <m:r>
                                <a:rPr lang="it-IT" sz="1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𝑏𝑒𝑡𝑤𝑒𝑒𝑛</m:t>
                              </m:r>
                              <m:r>
                                <a:rPr lang="it-IT" sz="1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𝑛𝑒𝑢𝑟𝑎𝑙</m:t>
                              </m:r>
                              <m:r>
                                <a:rPr lang="it-IT" sz="1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𝑟𝑒𝑠𝑝𝑜𝑛𝑠𝑒</m:t>
                              </m:r>
                              <m:r>
                                <a:rPr lang="it-IT" sz="1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𝑎𝑛𝑑</m:t>
                              </m:r>
                              <m:r>
                                <a:rPr lang="it-IT" sz="1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𝑠𝑖𝑛𝑔𝑙𝑒</m:t>
                              </m:r>
                              <m:r>
                                <a:rPr lang="it-IT" sz="1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𝑢𝑛𝑖𝑡</m:t>
                              </m:r>
                            </m:e>
                          </m:func>
                        </m:num>
                        <m:den>
                          <m:r>
                            <a:rPr lang="it-IT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𝑠𝑢𝑚</m:t>
                          </m:r>
                          <m:r>
                            <a:rPr lang="it-IT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it-IT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1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𝑐𝑜𝑟𝑟𝑒𝑙𝑎𝑡𝑖𝑜𝑛𝑠</m:t>
                          </m:r>
                        </m:den>
                      </m:f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CC50588-CE7B-4AF7-9B6F-8615B8951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91" y="4955357"/>
                <a:ext cx="2769704" cy="539122"/>
              </a:xfrm>
              <a:prstGeom prst="rect">
                <a:avLst/>
              </a:prstGeom>
              <a:blipFill>
                <a:blip r:embed="rId7"/>
                <a:stretch>
                  <a:fillRect r="-70705" b="-56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7984D5EC-6CF8-493D-A6CA-005E05B848C6}"/>
              </a:ext>
            </a:extLst>
          </p:cNvPr>
          <p:cNvCxnSpPr/>
          <p:nvPr/>
        </p:nvCxnSpPr>
        <p:spPr>
          <a:xfrm>
            <a:off x="3137167" y="4304714"/>
            <a:ext cx="0" cy="650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4464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A0438B-5317-46E1-AD78-549A8696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solidFill>
                  <a:schemeClr val="tx2"/>
                </a:solidFill>
              </a:rPr>
              <a:t>Conclusions</a:t>
            </a:r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0809B0-368C-411E-ACF5-386DA6232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67843"/>
            <a:ext cx="10058400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</a:t>
            </a:r>
            <a:r>
              <a:rPr lang="it-IT" dirty="0" err="1"/>
              <a:t>Axes</a:t>
            </a:r>
            <a:r>
              <a:rPr lang="it-IT" dirty="0"/>
              <a:t> of </a:t>
            </a:r>
            <a:r>
              <a:rPr lang="it-IT" dirty="0" err="1"/>
              <a:t>variation</a:t>
            </a:r>
            <a:r>
              <a:rPr lang="it-IT" dirty="0"/>
              <a:t> </a:t>
            </a:r>
            <a:r>
              <a:rPr lang="it-IT" dirty="0" err="1"/>
              <a:t>represented</a:t>
            </a:r>
            <a:r>
              <a:rPr lang="it-IT" dirty="0"/>
              <a:t> by single IT </a:t>
            </a:r>
            <a:r>
              <a:rPr lang="it-IT" dirty="0" err="1"/>
              <a:t>neurons</a:t>
            </a:r>
            <a:r>
              <a:rPr lang="it-IT" dirty="0"/>
              <a:t> </a:t>
            </a:r>
            <a:r>
              <a:rPr lang="it-IT" dirty="0" err="1"/>
              <a:t>align</a:t>
            </a:r>
            <a:r>
              <a:rPr lang="it-IT" dirty="0"/>
              <a:t> with single </a:t>
            </a:r>
            <a:r>
              <a:rPr lang="it-IT" dirty="0" err="1"/>
              <a:t>disentangled</a:t>
            </a:r>
            <a:r>
              <a:rPr lang="it-IT" dirty="0"/>
              <a:t> </a:t>
            </a:r>
            <a:r>
              <a:rPr lang="it-IT" dirty="0" err="1"/>
              <a:t>latent</a:t>
            </a:r>
            <a:r>
              <a:rPr lang="it-IT" dirty="0"/>
              <a:t> </a:t>
            </a:r>
            <a:r>
              <a:rPr lang="it-IT" dirty="0" err="1"/>
              <a:t>units</a:t>
            </a:r>
            <a:r>
              <a:rPr lang="it-IT" dirty="0"/>
              <a:t> </a:t>
            </a:r>
            <a:r>
              <a:rPr lang="it-IT" dirty="0" err="1"/>
              <a:t>discovered</a:t>
            </a:r>
            <a:r>
              <a:rPr lang="it-IT" dirty="0"/>
              <a:t> by the 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β-</a:t>
            </a:r>
            <a:r>
              <a:rPr lang="it-IT" dirty="0"/>
              <a:t>VAE. 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</a:t>
            </a:r>
            <a:r>
              <a:rPr lang="it-IT" dirty="0" err="1"/>
              <a:t>Latent</a:t>
            </a:r>
            <a:r>
              <a:rPr lang="it-IT" dirty="0"/>
              <a:t> </a:t>
            </a:r>
            <a:r>
              <a:rPr lang="it-IT" dirty="0" err="1"/>
              <a:t>units</a:t>
            </a:r>
            <a:r>
              <a:rPr lang="it-IT" dirty="0"/>
              <a:t> </a:t>
            </a:r>
            <a:r>
              <a:rPr lang="it-IT" dirty="0" err="1"/>
              <a:t>found</a:t>
            </a:r>
            <a:r>
              <a:rPr lang="it-IT" dirty="0"/>
              <a:t> by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-VAE </a:t>
            </a:r>
            <a:r>
              <a:rPr lang="it-IT" dirty="0"/>
              <a:t>are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sufficient</a:t>
            </a:r>
            <a:r>
              <a:rPr lang="it-IT" dirty="0"/>
              <a:t> to </a:t>
            </a:r>
            <a:r>
              <a:rPr lang="it-IT" dirty="0" err="1"/>
              <a:t>fully</a:t>
            </a:r>
            <a:r>
              <a:rPr lang="it-IT" dirty="0"/>
              <a:t> </a:t>
            </a:r>
            <a:r>
              <a:rPr lang="it-IT" dirty="0" err="1"/>
              <a:t>describe</a:t>
            </a:r>
            <a:r>
              <a:rPr lang="it-IT" dirty="0"/>
              <a:t>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space</a:t>
            </a:r>
            <a:r>
              <a:rPr lang="it-IT" dirty="0"/>
              <a:t> of </a:t>
            </a:r>
            <a:r>
              <a:rPr lang="it-IT" dirty="0" err="1"/>
              <a:t>faces</a:t>
            </a: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Connection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neural</a:t>
            </a:r>
            <a:r>
              <a:rPr lang="it-IT" dirty="0"/>
              <a:t> coding in IT </a:t>
            </a:r>
            <a:r>
              <a:rPr lang="it-IT" dirty="0" err="1"/>
              <a:t>cortex</a:t>
            </a:r>
            <a:r>
              <a:rPr lang="it-IT" dirty="0"/>
              <a:t> and deep generative model can be </a:t>
            </a:r>
            <a:r>
              <a:rPr lang="it-IT" dirty="0" err="1"/>
              <a:t>generalized</a:t>
            </a:r>
            <a:r>
              <a:rPr lang="it-IT" dirty="0"/>
              <a:t> </a:t>
            </a:r>
            <a:r>
              <a:rPr lang="it-IT" dirty="0" err="1"/>
              <a:t>beyond</a:t>
            </a:r>
            <a:r>
              <a:rPr lang="it-IT" dirty="0"/>
              <a:t> face domain </a:t>
            </a:r>
            <a:r>
              <a:rPr lang="it-IT" dirty="0" err="1"/>
              <a:t>into</a:t>
            </a:r>
            <a:r>
              <a:rPr lang="it-IT" dirty="0"/>
              <a:t> more </a:t>
            </a:r>
            <a:r>
              <a:rPr lang="it-IT" dirty="0" err="1"/>
              <a:t>complex</a:t>
            </a:r>
            <a:r>
              <a:rPr lang="it-IT" dirty="0"/>
              <a:t> visual </a:t>
            </a:r>
            <a:r>
              <a:rPr lang="it-IT" dirty="0" err="1"/>
              <a:t>stimuli</a:t>
            </a:r>
            <a:endParaRPr lang="it-IT" dirty="0"/>
          </a:p>
        </p:txBody>
      </p:sp>
      <p:cxnSp>
        <p:nvCxnSpPr>
          <p:cNvPr id="5" name="Connettore a gomito 4">
            <a:extLst>
              <a:ext uri="{FF2B5EF4-FFF2-40B4-BE49-F238E27FC236}">
                <a16:creationId xmlns:a16="http://schemas.microsoft.com/office/drawing/2014/main" id="{9D7F0003-6B2C-48EC-8D23-5DC40C306254}"/>
              </a:ext>
            </a:extLst>
          </p:cNvPr>
          <p:cNvCxnSpPr>
            <a:cxnSpLocks/>
          </p:cNvCxnSpPr>
          <p:nvPr/>
        </p:nvCxnSpPr>
        <p:spPr>
          <a:xfrm>
            <a:off x="4196984" y="2875721"/>
            <a:ext cx="583095" cy="530087"/>
          </a:xfrm>
          <a:prstGeom prst="bentConnector3">
            <a:avLst>
              <a:gd name="adj1" fmla="val 22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B47FAA8-DBA5-4993-9B4D-384CE796ED36}"/>
              </a:ext>
            </a:extLst>
          </p:cNvPr>
          <p:cNvSpPr txBox="1"/>
          <p:nvPr/>
        </p:nvSpPr>
        <p:spPr>
          <a:xfrm>
            <a:off x="4780079" y="3113420"/>
            <a:ext cx="39240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Ventral</a:t>
            </a:r>
            <a:r>
              <a:rPr lang="it-IT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visual stream </a:t>
            </a:r>
            <a:r>
              <a:rPr lang="it-IT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may</a:t>
            </a:r>
            <a:r>
              <a:rPr lang="it-IT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also</a:t>
            </a:r>
            <a:r>
              <a:rPr lang="it-IT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be </a:t>
            </a:r>
            <a:r>
              <a:rPr lang="it-IT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optimizing</a:t>
            </a:r>
            <a:r>
              <a:rPr lang="it-IT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r>
              <a:rPr lang="it-IT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it-IT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disentangling</a:t>
            </a:r>
            <a:r>
              <a:rPr lang="it-IT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learning </a:t>
            </a:r>
            <a:r>
              <a:rPr lang="it-IT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objective</a:t>
            </a:r>
            <a:endParaRPr lang="it-IT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6851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0F33D0-3EB6-4165-8047-39ACA277A5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l-GR" dirty="0">
                <a:solidFill>
                  <a:schemeClr val="tx2"/>
                </a:solidFill>
                <a:cs typeface="Calibri" panose="020F0502020204030204" pitchFamily="34" charset="0"/>
              </a:rPr>
              <a:t>β</a:t>
            </a:r>
            <a:r>
              <a:rPr lang="it-IT" dirty="0">
                <a:solidFill>
                  <a:schemeClr val="tx2"/>
                </a:solidFill>
                <a:cs typeface="Calibri" panose="020F0502020204030204" pitchFamily="34" charset="0"/>
              </a:rPr>
              <a:t>-VAE on </a:t>
            </a:r>
            <a:r>
              <a:rPr lang="it-IT" dirty="0" err="1">
                <a:solidFill>
                  <a:schemeClr val="tx2"/>
                </a:solidFill>
                <a:cs typeface="Calibri" panose="020F0502020204030204" pitchFamily="34" charset="0"/>
              </a:rPr>
              <a:t>animal</a:t>
            </a:r>
            <a:r>
              <a:rPr lang="it-IT" dirty="0">
                <a:solidFill>
                  <a:schemeClr val="tx2"/>
                </a:solidFill>
                <a:cs typeface="Calibri" panose="020F0502020204030204" pitchFamily="34" charset="0"/>
              </a:rPr>
              <a:t> </a:t>
            </a:r>
            <a:r>
              <a:rPr lang="it-IT" dirty="0" err="1">
                <a:solidFill>
                  <a:schemeClr val="tx2"/>
                </a:solidFill>
                <a:cs typeface="Calibri" panose="020F0502020204030204" pitchFamily="34" charset="0"/>
              </a:rPr>
              <a:t>faces</a:t>
            </a:r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8D8E052-E04B-4304-8AA5-C953C58891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5252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EAAAE9-E2B2-4790-9D62-69B64221E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8004"/>
            <a:ext cx="10058400" cy="1450757"/>
          </a:xfrm>
        </p:spPr>
        <p:txBody>
          <a:bodyPr/>
          <a:lstStyle/>
          <a:p>
            <a:r>
              <a:rPr lang="el-GR" dirty="0">
                <a:solidFill>
                  <a:schemeClr val="tx2"/>
                </a:solidFill>
                <a:cs typeface="Calibri" panose="020F0502020204030204" pitchFamily="34" charset="0"/>
              </a:rPr>
              <a:t>β</a:t>
            </a:r>
            <a:r>
              <a:rPr lang="it-IT" dirty="0">
                <a:solidFill>
                  <a:schemeClr val="tx2"/>
                </a:solidFill>
                <a:cs typeface="Calibri" panose="020F0502020204030204" pitchFamily="34" charset="0"/>
              </a:rPr>
              <a:t>-VAE </a:t>
            </a:r>
            <a:r>
              <a:rPr lang="it-IT" dirty="0" err="1">
                <a:solidFill>
                  <a:schemeClr val="tx2"/>
                </a:solidFill>
              </a:rPr>
              <a:t>implementation</a:t>
            </a:r>
            <a:endParaRPr lang="it-IT" dirty="0">
              <a:solidFill>
                <a:schemeClr val="tx2"/>
              </a:solidFill>
            </a:endParaRPr>
          </a:p>
        </p:txBody>
      </p:sp>
      <p:pic>
        <p:nvPicPr>
          <p:cNvPr id="6" name="Segnaposto contenuto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AD354B10-A558-4F14-BC92-44FFEB0829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67" y="2201927"/>
            <a:ext cx="5146080" cy="783522"/>
          </a:xfr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E6819462-D6DA-403D-B967-B351A3646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325" y="2009593"/>
            <a:ext cx="4738355" cy="4083973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6B77472-D6D7-4B00-BF18-E469FCD5CFDE}"/>
              </a:ext>
            </a:extLst>
          </p:cNvPr>
          <p:cNvSpPr txBox="1"/>
          <p:nvPr/>
        </p:nvSpPr>
        <p:spPr>
          <a:xfrm>
            <a:off x="833934" y="2977375"/>
            <a:ext cx="609834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900" dirty="0">
                <a:solidFill>
                  <a:schemeClr val="accent6">
                    <a:lumMod val="75000"/>
                  </a:schemeClr>
                </a:solidFill>
              </a:rPr>
              <a:t>Higgins et al. </a:t>
            </a:r>
            <a:r>
              <a:rPr lang="el-GR" sz="9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en-US" sz="9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NimbusRomNo9L-Regu"/>
              </a:rPr>
              <a:t>-VAE: learning ba</a:t>
            </a:r>
            <a:r>
              <a:rPr lang="en-US" sz="900" dirty="0">
                <a:solidFill>
                  <a:schemeClr val="accent6">
                    <a:lumMod val="75000"/>
                  </a:schemeClr>
                </a:solidFill>
                <a:latin typeface="NimbusRomNo9L-Regu"/>
              </a:rPr>
              <a:t>sic visual concepts with a constrained variational framework, (2017)</a:t>
            </a:r>
            <a:endParaRPr lang="it-IT" sz="9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9" name="Immagine 8" descr="Immagine che contiene testo, schermo&#10;&#10;Descrizione generata automaticamente">
            <a:extLst>
              <a:ext uri="{FF2B5EF4-FFF2-40B4-BE49-F238E27FC236}">
                <a16:creationId xmlns:a16="http://schemas.microsoft.com/office/drawing/2014/main" id="{94EEA72B-8A31-4A76-A4C9-E89DB8466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54" y="3627466"/>
            <a:ext cx="4829849" cy="2457793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57C3ECE9-2E3D-4FBA-995F-C36245E93838}"/>
              </a:ext>
            </a:extLst>
          </p:cNvPr>
          <p:cNvSpPr/>
          <p:nvPr/>
        </p:nvSpPr>
        <p:spPr>
          <a:xfrm>
            <a:off x="7086600" y="2636520"/>
            <a:ext cx="321564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9FE914A1-0AAA-420D-BC61-33B03E3DD8D9}"/>
              </a:ext>
            </a:extLst>
          </p:cNvPr>
          <p:cNvSpPr/>
          <p:nvPr/>
        </p:nvSpPr>
        <p:spPr>
          <a:xfrm>
            <a:off x="2804160" y="5791200"/>
            <a:ext cx="396240" cy="3023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9463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D483BE-7E3B-43F9-BF6D-9A1FB93D9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solidFill>
                  <a:schemeClr val="tx2"/>
                </a:solidFill>
                <a:cs typeface="Calibri" panose="020F0502020204030204" pitchFamily="34" charset="0"/>
              </a:rPr>
              <a:t>β</a:t>
            </a:r>
            <a:r>
              <a:rPr lang="it-IT" dirty="0">
                <a:solidFill>
                  <a:schemeClr val="tx2"/>
                </a:solidFill>
                <a:cs typeface="Calibri" panose="020F0502020204030204" pitchFamily="34" charset="0"/>
              </a:rPr>
              <a:t>-VAE</a:t>
            </a:r>
            <a:r>
              <a:rPr lang="it-IT" dirty="0">
                <a:solidFill>
                  <a:schemeClr val="tx2"/>
                </a:solidFill>
              </a:rPr>
              <a:t> on MNIST (</a:t>
            </a:r>
            <a:r>
              <a:rPr lang="el-GR" dirty="0">
                <a:solidFill>
                  <a:schemeClr val="tx2"/>
                </a:solidFill>
                <a:cs typeface="Calibri" panose="020F0502020204030204" pitchFamily="34" charset="0"/>
              </a:rPr>
              <a:t>β</a:t>
            </a:r>
            <a:r>
              <a:rPr lang="it-IT" dirty="0">
                <a:solidFill>
                  <a:schemeClr val="tx2"/>
                </a:solidFill>
              </a:rPr>
              <a:t> = 1)</a:t>
            </a:r>
          </a:p>
        </p:txBody>
      </p:sp>
      <p:pic>
        <p:nvPicPr>
          <p:cNvPr id="6" name="Segnaposto contenuto 5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B2BAD812-15A3-4EF4-B34C-6CF43072FE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676" y="1971266"/>
            <a:ext cx="1662287" cy="1642420"/>
          </a:xfrm>
        </p:spPr>
      </p:pic>
      <p:pic>
        <p:nvPicPr>
          <p:cNvPr id="8" name="Segnaposto contenuto 7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7C026A40-95AC-4D1B-A1FF-9DBAC50E4A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676" y="4549480"/>
            <a:ext cx="1662287" cy="1642420"/>
          </a:xfrm>
        </p:spPr>
      </p:pic>
      <p:pic>
        <p:nvPicPr>
          <p:cNvPr id="10" name="Immagine 9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F8EE1E22-9319-4FB2-90D4-42EE4AFEA6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651" y="1971266"/>
            <a:ext cx="1662288" cy="1642420"/>
          </a:xfrm>
          <a:prstGeom prst="rect">
            <a:avLst/>
          </a:prstGeom>
        </p:spPr>
      </p:pic>
      <p:pic>
        <p:nvPicPr>
          <p:cNvPr id="12" name="Immagine 11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8FF31021-8940-4F06-B72C-7C1A7F3EFD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490" y="4549480"/>
            <a:ext cx="1662288" cy="1642421"/>
          </a:xfrm>
          <a:prstGeom prst="rect">
            <a:avLst/>
          </a:prstGeom>
        </p:spPr>
      </p:pic>
      <p:pic>
        <p:nvPicPr>
          <p:cNvPr id="21" name="Immagine 20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8C26FA1A-D229-434B-84D6-352AF0186C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372" y="1971266"/>
            <a:ext cx="1662288" cy="1642420"/>
          </a:xfrm>
          <a:prstGeom prst="rect">
            <a:avLst/>
          </a:prstGeom>
        </p:spPr>
      </p:pic>
      <p:pic>
        <p:nvPicPr>
          <p:cNvPr id="23" name="Immagine 22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E53E02DC-BC21-42D6-9BE3-270286E298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372" y="4549480"/>
            <a:ext cx="1662288" cy="1642420"/>
          </a:xfrm>
          <a:prstGeom prst="rect">
            <a:avLst/>
          </a:prstGeom>
        </p:spPr>
      </p:pic>
      <p:sp>
        <p:nvSpPr>
          <p:cNvPr id="24" name="Freccia in giù 23">
            <a:extLst>
              <a:ext uri="{FF2B5EF4-FFF2-40B4-BE49-F238E27FC236}">
                <a16:creationId xmlns:a16="http://schemas.microsoft.com/office/drawing/2014/main" id="{4976B3AF-BAD5-4CC8-AC9A-B7F3A905EFCD}"/>
              </a:ext>
            </a:extLst>
          </p:cNvPr>
          <p:cNvSpPr/>
          <p:nvPr/>
        </p:nvSpPr>
        <p:spPr>
          <a:xfrm>
            <a:off x="2641819" y="3806458"/>
            <a:ext cx="211861" cy="450656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Freccia in giù 24">
            <a:extLst>
              <a:ext uri="{FF2B5EF4-FFF2-40B4-BE49-F238E27FC236}">
                <a16:creationId xmlns:a16="http://schemas.microsoft.com/office/drawing/2014/main" id="{D56627B1-C1E0-425E-9DAB-E16498619A10}"/>
              </a:ext>
            </a:extLst>
          </p:cNvPr>
          <p:cNvSpPr/>
          <p:nvPr/>
        </p:nvSpPr>
        <p:spPr>
          <a:xfrm>
            <a:off x="5428703" y="3806458"/>
            <a:ext cx="211861" cy="450656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in giù 25">
            <a:extLst>
              <a:ext uri="{FF2B5EF4-FFF2-40B4-BE49-F238E27FC236}">
                <a16:creationId xmlns:a16="http://schemas.microsoft.com/office/drawing/2014/main" id="{0F540EED-EE9C-4787-9F5E-857DDF740275}"/>
              </a:ext>
            </a:extLst>
          </p:cNvPr>
          <p:cNvSpPr/>
          <p:nvPr/>
        </p:nvSpPr>
        <p:spPr>
          <a:xfrm>
            <a:off x="8440615" y="3806458"/>
            <a:ext cx="211861" cy="450656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D101E121-6A9A-4793-BF00-8D6F7B255156}"/>
              </a:ext>
            </a:extLst>
          </p:cNvPr>
          <p:cNvSpPr/>
          <p:nvPr/>
        </p:nvSpPr>
        <p:spPr>
          <a:xfrm>
            <a:off x="1810676" y="1971266"/>
            <a:ext cx="211861" cy="41059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2838299-A160-4CC1-9E7A-6F2C137E152E}"/>
              </a:ext>
            </a:extLst>
          </p:cNvPr>
          <p:cNvSpPr/>
          <p:nvPr/>
        </p:nvSpPr>
        <p:spPr>
          <a:xfrm>
            <a:off x="7691211" y="1938718"/>
            <a:ext cx="211861" cy="41059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24B01017-5253-4B70-B338-3C2657E3B5B5}"/>
              </a:ext>
            </a:extLst>
          </p:cNvPr>
          <p:cNvSpPr/>
          <p:nvPr/>
        </p:nvSpPr>
        <p:spPr>
          <a:xfrm>
            <a:off x="4690499" y="1938719"/>
            <a:ext cx="211861" cy="41059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050A7C1E-77A3-49B6-8B6F-C37D6216F2AA}"/>
              </a:ext>
            </a:extLst>
          </p:cNvPr>
          <p:cNvSpPr/>
          <p:nvPr/>
        </p:nvSpPr>
        <p:spPr>
          <a:xfrm>
            <a:off x="1617478" y="3429000"/>
            <a:ext cx="7739181" cy="184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E7AED342-4F97-491E-9B8C-ABC984F1E84E}"/>
              </a:ext>
            </a:extLst>
          </p:cNvPr>
          <p:cNvSpPr/>
          <p:nvPr/>
        </p:nvSpPr>
        <p:spPr>
          <a:xfrm>
            <a:off x="1770973" y="5979430"/>
            <a:ext cx="7739181" cy="184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179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F6364B-F103-4C9D-92E6-856FD7E2B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solidFill>
                  <a:schemeClr val="tx2"/>
                </a:solidFill>
                <a:cs typeface="Calibri" panose="020F0502020204030204" pitchFamily="34" charset="0"/>
              </a:rPr>
              <a:t>β</a:t>
            </a:r>
            <a:r>
              <a:rPr lang="it-IT" dirty="0">
                <a:solidFill>
                  <a:schemeClr val="tx2"/>
                </a:solidFill>
                <a:cs typeface="Calibri" panose="020F0502020204030204" pitchFamily="34" charset="0"/>
              </a:rPr>
              <a:t>-VAE</a:t>
            </a:r>
            <a:r>
              <a:rPr lang="it-IT" dirty="0"/>
              <a:t> on MNIST (</a:t>
            </a:r>
            <a:r>
              <a:rPr lang="el-GR" dirty="0">
                <a:solidFill>
                  <a:schemeClr val="tx2"/>
                </a:solidFill>
                <a:cs typeface="Calibri" panose="020F0502020204030204" pitchFamily="34" charset="0"/>
              </a:rPr>
              <a:t>β</a:t>
            </a:r>
            <a:r>
              <a:rPr lang="it-IT" dirty="0">
                <a:solidFill>
                  <a:schemeClr val="tx2"/>
                </a:solidFill>
                <a:cs typeface="Calibri" panose="020F0502020204030204" pitchFamily="34" charset="0"/>
              </a:rPr>
              <a:t> </a:t>
            </a:r>
            <a:r>
              <a:rPr lang="it-IT" dirty="0"/>
              <a:t>= 1)</a:t>
            </a:r>
          </a:p>
        </p:txBody>
      </p:sp>
      <p:pic>
        <p:nvPicPr>
          <p:cNvPr id="5" name="Segnaposto contenuto 4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39A33622-E421-45F9-87B9-6F31163E89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80" y="2824001"/>
            <a:ext cx="2331470" cy="2303604"/>
          </a:xfrm>
        </p:spPr>
      </p:pic>
      <p:pic>
        <p:nvPicPr>
          <p:cNvPr id="7" name="Immagine 6" descr="Immagine che contiene testo, calcolatrice&#10;&#10;Descrizione generata automaticamente">
            <a:extLst>
              <a:ext uri="{FF2B5EF4-FFF2-40B4-BE49-F238E27FC236}">
                <a16:creationId xmlns:a16="http://schemas.microsoft.com/office/drawing/2014/main" id="{7EB7B40D-A542-492F-AFE0-B9DAE0F0D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170" y="1998001"/>
            <a:ext cx="3059254" cy="3824068"/>
          </a:xfrm>
          <a:prstGeom prst="rect">
            <a:avLst/>
          </a:prstGeom>
        </p:spPr>
      </p:pic>
      <p:pic>
        <p:nvPicPr>
          <p:cNvPr id="9" name="Immagine 8" descr="Immagine che contiene testo, calcolatrice, vicino&#10;&#10;Descrizione generata automaticamente">
            <a:extLst>
              <a:ext uri="{FF2B5EF4-FFF2-40B4-BE49-F238E27FC236}">
                <a16:creationId xmlns:a16="http://schemas.microsoft.com/office/drawing/2014/main" id="{5C0AF0A0-C994-40F0-AE0B-5035A46897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0843" y="1984390"/>
            <a:ext cx="3059255" cy="382406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2EA4E0C-3E17-4CB0-833E-1C48DD2AE0E5}"/>
              </a:ext>
            </a:extLst>
          </p:cNvPr>
          <p:cNvSpPr txBox="1"/>
          <p:nvPr/>
        </p:nvSpPr>
        <p:spPr>
          <a:xfrm>
            <a:off x="9201508" y="5871109"/>
            <a:ext cx="1043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feature 16</a:t>
            </a:r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EE9DB946-5D8E-4445-B617-06B9C2562F19}"/>
              </a:ext>
            </a:extLst>
          </p:cNvPr>
          <p:cNvSpPr/>
          <p:nvPr/>
        </p:nvSpPr>
        <p:spPr>
          <a:xfrm>
            <a:off x="3636141" y="3975803"/>
            <a:ext cx="846887" cy="202317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4AE5582-02C7-499E-AB0B-B928FEB11F9A}"/>
              </a:ext>
            </a:extLst>
          </p:cNvPr>
          <p:cNvSpPr/>
          <p:nvPr/>
        </p:nvSpPr>
        <p:spPr>
          <a:xfrm>
            <a:off x="1018880" y="2824001"/>
            <a:ext cx="293085" cy="2172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7388C447-4E2D-4DA6-8469-3D8ED7A9C9C0}"/>
              </a:ext>
            </a:extLst>
          </p:cNvPr>
          <p:cNvSpPr/>
          <p:nvPr/>
        </p:nvSpPr>
        <p:spPr>
          <a:xfrm>
            <a:off x="1097281" y="4849132"/>
            <a:ext cx="2253070" cy="2784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58DCE4E-A2D7-4F65-80E0-78FEF3DDACCB}"/>
              </a:ext>
            </a:extLst>
          </p:cNvPr>
          <p:cNvSpPr txBox="1"/>
          <p:nvPr/>
        </p:nvSpPr>
        <p:spPr>
          <a:xfrm>
            <a:off x="5889923" y="5871109"/>
            <a:ext cx="1043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feature 10</a:t>
            </a:r>
          </a:p>
        </p:txBody>
      </p:sp>
    </p:spTree>
    <p:extLst>
      <p:ext uri="{BB962C8B-B14F-4D97-AF65-F5344CB8AC3E}">
        <p14:creationId xmlns:p14="http://schemas.microsoft.com/office/powerpoint/2010/main" val="23782970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D8351B-2B2E-4C56-9B0B-A6E9B685A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solidFill>
                  <a:schemeClr val="tx2"/>
                </a:solidFill>
                <a:cs typeface="Calibri" panose="020F0502020204030204" pitchFamily="34" charset="0"/>
              </a:rPr>
              <a:t>β</a:t>
            </a:r>
            <a:r>
              <a:rPr lang="it-IT" dirty="0">
                <a:solidFill>
                  <a:schemeClr val="tx2"/>
                </a:solidFill>
                <a:cs typeface="Calibri" panose="020F0502020204030204" pitchFamily="34" charset="0"/>
              </a:rPr>
              <a:t>-VAE</a:t>
            </a:r>
            <a:r>
              <a:rPr lang="it-IT" dirty="0"/>
              <a:t> on MNIST (</a:t>
            </a:r>
            <a:r>
              <a:rPr lang="el-GR" dirty="0">
                <a:solidFill>
                  <a:schemeClr val="tx2"/>
                </a:solidFill>
                <a:cs typeface="Calibri" panose="020F0502020204030204" pitchFamily="34" charset="0"/>
              </a:rPr>
              <a:t>β</a:t>
            </a:r>
            <a:r>
              <a:rPr lang="it-IT" dirty="0"/>
              <a:t> = 5)</a:t>
            </a:r>
          </a:p>
        </p:txBody>
      </p:sp>
      <p:pic>
        <p:nvPicPr>
          <p:cNvPr id="5" name="Segnaposto contenuto 4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B059743E-298A-4C2F-8261-8F7919469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162" y="1841320"/>
            <a:ext cx="1829994" cy="1808122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3F3BE86-96C8-45A2-A508-66995300A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162" y="4424500"/>
            <a:ext cx="1829994" cy="1808122"/>
          </a:xfrm>
          <a:prstGeom prst="rect">
            <a:avLst/>
          </a:prstGeom>
        </p:spPr>
      </p:pic>
      <p:pic>
        <p:nvPicPr>
          <p:cNvPr id="9" name="Immagine 8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C92BFA6E-E667-412E-BBBC-33CC1CDB2A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183" y="1841320"/>
            <a:ext cx="1829994" cy="180812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900599D-BDA0-45FA-8D11-50C42AC667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183" y="4424500"/>
            <a:ext cx="1829994" cy="1808122"/>
          </a:xfrm>
          <a:prstGeom prst="rect">
            <a:avLst/>
          </a:prstGeom>
        </p:spPr>
      </p:pic>
      <p:pic>
        <p:nvPicPr>
          <p:cNvPr id="13" name="Immagine 12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41807986-578D-4A61-940F-6C1580D054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934" y="1841320"/>
            <a:ext cx="1829994" cy="180812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F81871B-733A-4B08-BEE3-6CD1876751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934" y="4424500"/>
            <a:ext cx="1829994" cy="1808122"/>
          </a:xfrm>
          <a:prstGeom prst="rect">
            <a:avLst/>
          </a:prstGeom>
        </p:spPr>
      </p:pic>
      <p:sp>
        <p:nvSpPr>
          <p:cNvPr id="16" name="Rettangolo 15">
            <a:extLst>
              <a:ext uri="{FF2B5EF4-FFF2-40B4-BE49-F238E27FC236}">
                <a16:creationId xmlns:a16="http://schemas.microsoft.com/office/drawing/2014/main" id="{027DAF56-CCC1-4B58-B88E-F69203E61F1D}"/>
              </a:ext>
            </a:extLst>
          </p:cNvPr>
          <p:cNvSpPr/>
          <p:nvPr/>
        </p:nvSpPr>
        <p:spPr>
          <a:xfrm>
            <a:off x="1775790" y="3429000"/>
            <a:ext cx="8097079" cy="220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8E5AD648-97CF-4E69-8D99-8A4147750257}"/>
              </a:ext>
            </a:extLst>
          </p:cNvPr>
          <p:cNvSpPr/>
          <p:nvPr/>
        </p:nvSpPr>
        <p:spPr>
          <a:xfrm>
            <a:off x="1775790" y="6012180"/>
            <a:ext cx="8097079" cy="2204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411212A8-B2D9-4392-AFD3-2C90A5A85F57}"/>
              </a:ext>
            </a:extLst>
          </p:cNvPr>
          <p:cNvSpPr/>
          <p:nvPr/>
        </p:nvSpPr>
        <p:spPr>
          <a:xfrm>
            <a:off x="1923994" y="1789237"/>
            <a:ext cx="264542" cy="4333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CAB281E2-BDAF-4830-AB5A-40CBAA5B1930}"/>
              </a:ext>
            </a:extLst>
          </p:cNvPr>
          <p:cNvSpPr/>
          <p:nvPr/>
        </p:nvSpPr>
        <p:spPr>
          <a:xfrm>
            <a:off x="4783999" y="1841320"/>
            <a:ext cx="264542" cy="4333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6314CA80-75E0-4505-BE9B-0C2D6D634BCF}"/>
              </a:ext>
            </a:extLst>
          </p:cNvPr>
          <p:cNvSpPr/>
          <p:nvPr/>
        </p:nvSpPr>
        <p:spPr>
          <a:xfrm>
            <a:off x="7948183" y="1754575"/>
            <a:ext cx="264542" cy="4333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Freccia in giù 23">
            <a:extLst>
              <a:ext uri="{FF2B5EF4-FFF2-40B4-BE49-F238E27FC236}">
                <a16:creationId xmlns:a16="http://schemas.microsoft.com/office/drawing/2014/main" id="{0B580807-30E3-4528-AC93-127DAE7412CE}"/>
              </a:ext>
            </a:extLst>
          </p:cNvPr>
          <p:cNvSpPr/>
          <p:nvPr/>
        </p:nvSpPr>
        <p:spPr>
          <a:xfrm>
            <a:off x="2865331" y="3753652"/>
            <a:ext cx="211861" cy="450656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Freccia in giù 24">
            <a:extLst>
              <a:ext uri="{FF2B5EF4-FFF2-40B4-BE49-F238E27FC236}">
                <a16:creationId xmlns:a16="http://schemas.microsoft.com/office/drawing/2014/main" id="{14C3898A-226F-4E97-BCB4-450F506F1F92}"/>
              </a:ext>
            </a:extLst>
          </p:cNvPr>
          <p:cNvSpPr/>
          <p:nvPr/>
        </p:nvSpPr>
        <p:spPr>
          <a:xfrm>
            <a:off x="8863180" y="3753652"/>
            <a:ext cx="211861" cy="450656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reccia in giù 25">
            <a:extLst>
              <a:ext uri="{FF2B5EF4-FFF2-40B4-BE49-F238E27FC236}">
                <a16:creationId xmlns:a16="http://schemas.microsoft.com/office/drawing/2014/main" id="{228FED80-14B7-4F6C-9759-B39BFF373E4A}"/>
              </a:ext>
            </a:extLst>
          </p:cNvPr>
          <p:cNvSpPr/>
          <p:nvPr/>
        </p:nvSpPr>
        <p:spPr>
          <a:xfrm>
            <a:off x="5767739" y="3753652"/>
            <a:ext cx="211861" cy="450656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0242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AD3BA5-C32F-4C75-9212-824A8BD45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solidFill>
                  <a:schemeClr val="tx2"/>
                </a:solidFill>
                <a:cs typeface="Calibri" panose="020F0502020204030204" pitchFamily="34" charset="0"/>
              </a:rPr>
              <a:t>β</a:t>
            </a:r>
            <a:r>
              <a:rPr lang="it-IT" dirty="0">
                <a:solidFill>
                  <a:schemeClr val="tx2"/>
                </a:solidFill>
                <a:cs typeface="Calibri" panose="020F0502020204030204" pitchFamily="34" charset="0"/>
              </a:rPr>
              <a:t>-VAE</a:t>
            </a:r>
            <a:r>
              <a:rPr lang="it-IT" dirty="0"/>
              <a:t> on MNIST (</a:t>
            </a:r>
            <a:r>
              <a:rPr lang="el-GR" dirty="0">
                <a:solidFill>
                  <a:schemeClr val="tx2"/>
                </a:solidFill>
                <a:cs typeface="Calibri" panose="020F0502020204030204" pitchFamily="34" charset="0"/>
              </a:rPr>
              <a:t>β </a:t>
            </a:r>
            <a:r>
              <a:rPr lang="it-IT" dirty="0"/>
              <a:t>= 5)</a:t>
            </a:r>
          </a:p>
        </p:txBody>
      </p:sp>
      <p:pic>
        <p:nvPicPr>
          <p:cNvPr id="5" name="Segnaposto contenuto 4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C1639026-841B-46D8-95B0-718CA57FAD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59" y="2749383"/>
            <a:ext cx="2399942" cy="2371258"/>
          </a:xfrm>
        </p:spPr>
      </p:pic>
      <p:pic>
        <p:nvPicPr>
          <p:cNvPr id="7" name="Immagine 6" descr="Immagine che contiene testo, calcolatrice, elettronico, tastiera&#10;&#10;Descrizione generata automaticamente">
            <a:extLst>
              <a:ext uri="{FF2B5EF4-FFF2-40B4-BE49-F238E27FC236}">
                <a16:creationId xmlns:a16="http://schemas.microsoft.com/office/drawing/2014/main" id="{B784E229-110A-45C1-8E2A-6EA9E5950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593" y="1964923"/>
            <a:ext cx="3063087" cy="3828858"/>
          </a:xfrm>
          <a:prstGeom prst="rect">
            <a:avLst/>
          </a:prstGeom>
        </p:spPr>
      </p:pic>
      <p:pic>
        <p:nvPicPr>
          <p:cNvPr id="9" name="Immagine 8" descr="Immagine che contiene testo, elettronico, calcolatrice, tastiera&#10;&#10;Descrizione generata automaticamente">
            <a:extLst>
              <a:ext uri="{FF2B5EF4-FFF2-40B4-BE49-F238E27FC236}">
                <a16:creationId xmlns:a16="http://schemas.microsoft.com/office/drawing/2014/main" id="{F92A8385-D470-4EE6-8151-81EBB9CE72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736" y="1964923"/>
            <a:ext cx="3063086" cy="382885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854C371-5E8F-4A7E-8BD7-296F5E2AD629}"/>
              </a:ext>
            </a:extLst>
          </p:cNvPr>
          <p:cNvSpPr txBox="1"/>
          <p:nvPr/>
        </p:nvSpPr>
        <p:spPr>
          <a:xfrm>
            <a:off x="5550681" y="5836678"/>
            <a:ext cx="115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feature 10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331A513-D486-4331-8384-31C800F3CC56}"/>
              </a:ext>
            </a:extLst>
          </p:cNvPr>
          <p:cNvSpPr txBox="1"/>
          <p:nvPr/>
        </p:nvSpPr>
        <p:spPr>
          <a:xfrm>
            <a:off x="9048337" y="5836678"/>
            <a:ext cx="115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feature 16</a:t>
            </a:r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FA53621E-623F-489F-9BBD-F6251A36B51E}"/>
              </a:ext>
            </a:extLst>
          </p:cNvPr>
          <p:cNvSpPr/>
          <p:nvPr/>
        </p:nvSpPr>
        <p:spPr>
          <a:xfrm>
            <a:off x="3354051" y="3773335"/>
            <a:ext cx="846887" cy="202317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8DFD3EAB-4C0F-4F68-A83D-1666F9765324}"/>
              </a:ext>
            </a:extLst>
          </p:cNvPr>
          <p:cNvSpPr/>
          <p:nvPr/>
        </p:nvSpPr>
        <p:spPr>
          <a:xfrm>
            <a:off x="808383" y="4876800"/>
            <a:ext cx="2239617" cy="583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883A44BA-BCED-495F-B0EA-137663E4E532}"/>
              </a:ext>
            </a:extLst>
          </p:cNvPr>
          <p:cNvSpPr/>
          <p:nvPr/>
        </p:nvSpPr>
        <p:spPr>
          <a:xfrm>
            <a:off x="622459" y="2508635"/>
            <a:ext cx="305193" cy="23681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3268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4AB8CA-14F0-4E15-83CA-3BCCF5177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sz="6000" dirty="0">
                <a:solidFill>
                  <a:schemeClr val="tx2"/>
                </a:solidFill>
                <a:cs typeface="Calibri" panose="020F0502020204030204" pitchFamily="34" charset="0"/>
              </a:rPr>
              <a:t>β</a:t>
            </a:r>
            <a:r>
              <a:rPr lang="it-IT" sz="6000" dirty="0">
                <a:solidFill>
                  <a:schemeClr val="tx2"/>
                </a:solidFill>
                <a:cs typeface="Calibri" panose="020F0502020204030204" pitchFamily="34" charset="0"/>
              </a:rPr>
              <a:t>-VAE</a:t>
            </a:r>
            <a:endParaRPr lang="it-IT" sz="6000" dirty="0">
              <a:solidFill>
                <a:schemeClr val="tx2"/>
              </a:solidFill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93D6FFF-44C4-40F7-8931-FADC02B32A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2802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E20AD0-F6E0-43BA-8042-8C5D1F571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solidFill>
                  <a:schemeClr val="tx2"/>
                </a:solidFill>
                <a:cs typeface="Calibri" panose="020F0502020204030204" pitchFamily="34" charset="0"/>
              </a:rPr>
              <a:t>β</a:t>
            </a:r>
            <a:r>
              <a:rPr lang="it-IT" dirty="0">
                <a:solidFill>
                  <a:schemeClr val="tx2"/>
                </a:solidFill>
                <a:cs typeface="Calibri" panose="020F0502020204030204" pitchFamily="34" charset="0"/>
              </a:rPr>
              <a:t>-VAE</a:t>
            </a:r>
            <a:r>
              <a:rPr lang="it-IT" dirty="0"/>
              <a:t> on MNIST (</a:t>
            </a:r>
            <a:r>
              <a:rPr lang="el-GR" dirty="0">
                <a:solidFill>
                  <a:schemeClr val="tx2"/>
                </a:solidFill>
                <a:cs typeface="Calibri" panose="020F0502020204030204" pitchFamily="34" charset="0"/>
              </a:rPr>
              <a:t>β</a:t>
            </a:r>
            <a:r>
              <a:rPr lang="it-IT" dirty="0"/>
              <a:t> = 120)</a:t>
            </a:r>
          </a:p>
        </p:txBody>
      </p:sp>
      <p:pic>
        <p:nvPicPr>
          <p:cNvPr id="5" name="Segnaposto contenuto 4" descr="Immagine che contiene luce, sfocatura&#10;&#10;Descrizione generata automaticamente">
            <a:extLst>
              <a:ext uri="{FF2B5EF4-FFF2-40B4-BE49-F238E27FC236}">
                <a16:creationId xmlns:a16="http://schemas.microsoft.com/office/drawing/2014/main" id="{D0D8332A-4CEE-443F-AE24-3B5CA44D58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001" y="2801220"/>
            <a:ext cx="2617998" cy="2586708"/>
          </a:xfrm>
        </p:spPr>
      </p:pic>
      <p:pic>
        <p:nvPicPr>
          <p:cNvPr id="7" name="Immagine 6" descr="Immagine che contiene elettronico, macchina da scrivere, tastiera, calcolatrice&#10;&#10;Descrizione generata automaticamente">
            <a:extLst>
              <a:ext uri="{FF2B5EF4-FFF2-40B4-BE49-F238E27FC236}">
                <a16:creationId xmlns:a16="http://schemas.microsoft.com/office/drawing/2014/main" id="{9C12AFDC-8D2A-40FC-A92C-1F4D08A65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810" y="1936497"/>
            <a:ext cx="3366869" cy="4208586"/>
          </a:xfrm>
          <a:prstGeom prst="rect">
            <a:avLst/>
          </a:prstGeom>
        </p:spPr>
      </p:pic>
      <p:pic>
        <p:nvPicPr>
          <p:cNvPr id="9" name="Immagine 8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E2BBD97A-40AD-4C88-A5C5-989844A176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92" y="4661357"/>
            <a:ext cx="1705001" cy="1684623"/>
          </a:xfrm>
          <a:prstGeom prst="rect">
            <a:avLst/>
          </a:prstGeom>
        </p:spPr>
      </p:pic>
      <p:pic>
        <p:nvPicPr>
          <p:cNvPr id="11" name="Immagine 10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6BAB7710-2E23-4A78-9EB8-5ABF9EF941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94" y="3319536"/>
            <a:ext cx="1705001" cy="1684623"/>
          </a:xfrm>
          <a:prstGeom prst="rect">
            <a:avLst/>
          </a:prstGeom>
        </p:spPr>
      </p:pic>
      <p:pic>
        <p:nvPicPr>
          <p:cNvPr id="13" name="Immagine 12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6F7808C4-F1DF-4257-B4BC-8C5DA847A4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91" y="1936497"/>
            <a:ext cx="1705001" cy="1684623"/>
          </a:xfrm>
          <a:prstGeom prst="rect">
            <a:avLst/>
          </a:prstGeom>
        </p:spPr>
      </p:pic>
      <p:sp>
        <p:nvSpPr>
          <p:cNvPr id="17" name="Freccia a destra 16">
            <a:extLst>
              <a:ext uri="{FF2B5EF4-FFF2-40B4-BE49-F238E27FC236}">
                <a16:creationId xmlns:a16="http://schemas.microsoft.com/office/drawing/2014/main" id="{C283908E-DA3B-4121-A6FD-73756D8B202B}"/>
              </a:ext>
            </a:extLst>
          </p:cNvPr>
          <p:cNvSpPr/>
          <p:nvPr/>
        </p:nvSpPr>
        <p:spPr>
          <a:xfrm>
            <a:off x="3183990" y="3974529"/>
            <a:ext cx="1219200" cy="212034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1E662A5B-C2B7-4E6E-814E-5D634F3839CB}"/>
              </a:ext>
            </a:extLst>
          </p:cNvPr>
          <p:cNvSpPr/>
          <p:nvPr/>
        </p:nvSpPr>
        <p:spPr>
          <a:xfrm>
            <a:off x="940475" y="1853841"/>
            <a:ext cx="191691" cy="4387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7205C531-FC21-4412-B3B6-50430F1D3D4F}"/>
              </a:ext>
            </a:extLst>
          </p:cNvPr>
          <p:cNvSpPr/>
          <p:nvPr/>
        </p:nvSpPr>
        <p:spPr>
          <a:xfrm>
            <a:off x="1073538" y="6126846"/>
            <a:ext cx="1560055" cy="194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3AF6540C-3BA3-49B0-974A-4EE4AC91C37A}"/>
              </a:ext>
            </a:extLst>
          </p:cNvPr>
          <p:cNvSpPr/>
          <p:nvPr/>
        </p:nvSpPr>
        <p:spPr>
          <a:xfrm>
            <a:off x="4857739" y="2006241"/>
            <a:ext cx="204591" cy="33816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1D339AD7-D6F0-4601-BDA9-ADDBF19D31E4}"/>
              </a:ext>
            </a:extLst>
          </p:cNvPr>
          <p:cNvSpPr/>
          <p:nvPr/>
        </p:nvSpPr>
        <p:spPr>
          <a:xfrm>
            <a:off x="5062330" y="5141843"/>
            <a:ext cx="2342669" cy="246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42354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B1360D8-BC00-4DA2-8A14-9E43E2106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β-VAE on AFHQ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4D1DD5C-AB5C-4E6E-B53E-C1972E6A42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2371" y="2653800"/>
            <a:ext cx="3084844" cy="3335519"/>
          </a:xfrm>
        </p:spPr>
        <p:txBody>
          <a:bodyPr vert="horz" lIns="0" tIns="45720" rIns="0" bIns="45720" rtlCol="0">
            <a:normAutofit/>
          </a:bodyPr>
          <a:lstStyle/>
          <a:p>
            <a:pPr marL="0" indent="0">
              <a:buFont typeface="Calibri" panose="020F0502020204030204" pitchFamily="34" charset="0"/>
              <a:buNone/>
            </a:pPr>
            <a:r>
              <a:rPr lang="en-US" sz="1500" dirty="0">
                <a:solidFill>
                  <a:srgbClr val="FFFFFF"/>
                </a:solidFill>
              </a:rPr>
              <a:t> 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lang="en-US" sz="1500" dirty="0">
                <a:solidFill>
                  <a:srgbClr val="FFFFFF"/>
                </a:solidFill>
              </a:rPr>
              <a:t>16,130 animal faces (250x250 pixels)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Segnaposto contenuto 9" descr="Immagine che contiene gatto, diverso, mucchio, mammifero&#10;&#10;Descrizione generata automaticamente">
            <a:extLst>
              <a:ext uri="{FF2B5EF4-FFF2-40B4-BE49-F238E27FC236}">
                <a16:creationId xmlns:a16="http://schemas.microsoft.com/office/drawing/2014/main" id="{E87AF390-E648-4E75-BAA0-0FAEFF5C48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608" y="928233"/>
            <a:ext cx="7697471" cy="506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759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C0E60E-F33B-488E-9425-7EE45F43D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solidFill>
                  <a:schemeClr val="tx2"/>
                </a:solidFill>
                <a:cs typeface="Calibri" panose="020F0502020204030204" pitchFamily="34" charset="0"/>
              </a:rPr>
              <a:t>β</a:t>
            </a:r>
            <a:r>
              <a:rPr lang="it-IT" dirty="0">
                <a:solidFill>
                  <a:schemeClr val="tx2"/>
                </a:solidFill>
                <a:cs typeface="Calibri" panose="020F0502020204030204" pitchFamily="34" charset="0"/>
              </a:rPr>
              <a:t>-VAE</a:t>
            </a:r>
            <a:r>
              <a:rPr lang="it-IT" dirty="0">
                <a:solidFill>
                  <a:schemeClr val="tx2"/>
                </a:solidFill>
              </a:rPr>
              <a:t> on Cats (</a:t>
            </a:r>
            <a:r>
              <a:rPr lang="el-GR" dirty="0">
                <a:solidFill>
                  <a:schemeClr val="tx2"/>
                </a:solidFill>
                <a:cs typeface="Calibri" panose="020F0502020204030204" pitchFamily="34" charset="0"/>
              </a:rPr>
              <a:t>β</a:t>
            </a:r>
            <a:r>
              <a:rPr lang="it-IT" dirty="0">
                <a:solidFill>
                  <a:schemeClr val="tx2"/>
                </a:solidFill>
              </a:rPr>
              <a:t> = 1)</a:t>
            </a:r>
          </a:p>
        </p:txBody>
      </p:sp>
      <p:pic>
        <p:nvPicPr>
          <p:cNvPr id="6" name="Segnaposto contenuto 5" descr="Immagine che contiene gatto, mammifero, gatto domestico, scuro&#10;&#10;Descrizione generata automaticamente">
            <a:extLst>
              <a:ext uri="{FF2B5EF4-FFF2-40B4-BE49-F238E27FC236}">
                <a16:creationId xmlns:a16="http://schemas.microsoft.com/office/drawing/2014/main" id="{355125E3-6382-4D53-9101-B4B8313029A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84" y="2520153"/>
            <a:ext cx="2727509" cy="2674444"/>
          </a:xfrm>
        </p:spPr>
      </p:pic>
      <p:pic>
        <p:nvPicPr>
          <p:cNvPr id="8" name="Segnaposto contenuto 7" descr="Immagine che contiene testo, cielo notturno&#10;&#10;Descrizione generata automaticamente">
            <a:extLst>
              <a:ext uri="{FF2B5EF4-FFF2-40B4-BE49-F238E27FC236}">
                <a16:creationId xmlns:a16="http://schemas.microsoft.com/office/drawing/2014/main" id="{7AF15079-1A0C-46E6-9CC0-DC2568DD1C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054" y="1949418"/>
            <a:ext cx="1945814" cy="1907957"/>
          </a:xfrm>
        </p:spPr>
      </p:pic>
      <p:pic>
        <p:nvPicPr>
          <p:cNvPr id="10" name="Immagine 9" descr="Immagine che contiene scuro, natura, sorgente&#10;&#10;Descrizione generata automaticamente">
            <a:extLst>
              <a:ext uri="{FF2B5EF4-FFF2-40B4-BE49-F238E27FC236}">
                <a16:creationId xmlns:a16="http://schemas.microsoft.com/office/drawing/2014/main" id="{7D9B1A0F-B7BB-4E3F-92FD-07268F5A89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054" y="4166661"/>
            <a:ext cx="1945814" cy="1907958"/>
          </a:xfrm>
          <a:prstGeom prst="rect">
            <a:avLst/>
          </a:prstGeom>
        </p:spPr>
      </p:pic>
      <p:pic>
        <p:nvPicPr>
          <p:cNvPr id="12" name="Immagine 11" descr="Immagine che contiene scuro&#10;&#10;Descrizione generata automaticamente">
            <a:extLst>
              <a:ext uri="{FF2B5EF4-FFF2-40B4-BE49-F238E27FC236}">
                <a16:creationId xmlns:a16="http://schemas.microsoft.com/office/drawing/2014/main" id="{B79BC8E0-4B70-4B8E-91A5-AF079B8863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983" y="1949418"/>
            <a:ext cx="1945814" cy="1907957"/>
          </a:xfrm>
          <a:prstGeom prst="rect">
            <a:avLst/>
          </a:prstGeom>
        </p:spPr>
      </p:pic>
      <p:pic>
        <p:nvPicPr>
          <p:cNvPr id="14" name="Immagine 13" descr="Immagine che contiene sorgente&#10;&#10;Descrizione generata automaticamente">
            <a:extLst>
              <a:ext uri="{FF2B5EF4-FFF2-40B4-BE49-F238E27FC236}">
                <a16:creationId xmlns:a16="http://schemas.microsoft.com/office/drawing/2014/main" id="{25CD882F-AA52-408F-857F-DFB327FDCB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983" y="4166662"/>
            <a:ext cx="1945813" cy="1907957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9CAB992-68B3-4C91-B4EB-9D4F424A4F96}"/>
              </a:ext>
            </a:extLst>
          </p:cNvPr>
          <p:cNvSpPr txBox="1"/>
          <p:nvPr/>
        </p:nvSpPr>
        <p:spPr>
          <a:xfrm>
            <a:off x="6446520" y="2724388"/>
            <a:ext cx="1218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50 </a:t>
            </a:r>
            <a:r>
              <a:rPr lang="it-IT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epochs</a:t>
            </a:r>
            <a:endParaRPr lang="it-IT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812A32F-A5B8-4D0A-AF8E-0A36E6FCD326}"/>
              </a:ext>
            </a:extLst>
          </p:cNvPr>
          <p:cNvSpPr txBox="1"/>
          <p:nvPr/>
        </p:nvSpPr>
        <p:spPr>
          <a:xfrm>
            <a:off x="10163612" y="2724389"/>
            <a:ext cx="1464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2800 </a:t>
            </a:r>
            <a:r>
              <a:rPr lang="it-IT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epochs</a:t>
            </a:r>
            <a:endParaRPr lang="it-IT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6104859-5687-4148-B201-84DEC5E2D50C}"/>
              </a:ext>
            </a:extLst>
          </p:cNvPr>
          <p:cNvSpPr txBox="1"/>
          <p:nvPr/>
        </p:nvSpPr>
        <p:spPr>
          <a:xfrm>
            <a:off x="6446520" y="4871431"/>
            <a:ext cx="1945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700 </a:t>
            </a:r>
            <a:r>
              <a:rPr lang="it-IT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epochs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11 </a:t>
            </a:r>
            <a:r>
              <a:rPr lang="it-IT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hrs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on ORFEO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CA16A24-16C0-4F17-9300-20A04D1C91FD}"/>
              </a:ext>
            </a:extLst>
          </p:cNvPr>
          <p:cNvSpPr txBox="1"/>
          <p:nvPr/>
        </p:nvSpPr>
        <p:spPr>
          <a:xfrm>
            <a:off x="10163612" y="4935975"/>
            <a:ext cx="1610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4200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epochs</a:t>
            </a:r>
            <a:endParaRPr lang="it-IT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59C43BF-0299-4987-9791-1EAE9EC79776}"/>
              </a:ext>
            </a:extLst>
          </p:cNvPr>
          <p:cNvSpPr/>
          <p:nvPr/>
        </p:nvSpPr>
        <p:spPr>
          <a:xfrm>
            <a:off x="418184" y="2392680"/>
            <a:ext cx="374296" cy="2674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ADEA3E3C-990A-457C-8DB2-5EE75C0036DB}"/>
              </a:ext>
            </a:extLst>
          </p:cNvPr>
          <p:cNvSpPr/>
          <p:nvPr/>
        </p:nvSpPr>
        <p:spPr>
          <a:xfrm>
            <a:off x="570584" y="2545080"/>
            <a:ext cx="374296" cy="2674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7A183D5-4BA9-4B3A-9DB4-F4F1BCAA8682}"/>
              </a:ext>
            </a:extLst>
          </p:cNvPr>
          <p:cNvSpPr/>
          <p:nvPr/>
        </p:nvSpPr>
        <p:spPr>
          <a:xfrm>
            <a:off x="4222238" y="1784735"/>
            <a:ext cx="374296" cy="4289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A0968E64-CECB-412E-BF2F-916B647EEE96}"/>
              </a:ext>
            </a:extLst>
          </p:cNvPr>
          <p:cNvSpPr/>
          <p:nvPr/>
        </p:nvSpPr>
        <p:spPr>
          <a:xfrm>
            <a:off x="8093983" y="1784735"/>
            <a:ext cx="298350" cy="4289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0D45D18F-1DF9-480E-8A3B-7E671BC006EB}"/>
              </a:ext>
            </a:extLst>
          </p:cNvPr>
          <p:cNvSpPr/>
          <p:nvPr/>
        </p:nvSpPr>
        <p:spPr>
          <a:xfrm>
            <a:off x="4452379" y="5851222"/>
            <a:ext cx="5587417" cy="2233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9B66CFFF-3642-488E-841F-B4C36EB94968}"/>
              </a:ext>
            </a:extLst>
          </p:cNvPr>
          <p:cNvSpPr/>
          <p:nvPr/>
        </p:nvSpPr>
        <p:spPr>
          <a:xfrm>
            <a:off x="4576195" y="3655541"/>
            <a:ext cx="5587417" cy="2233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B0569975-FAA7-4068-A0B2-D98CE03CB682}"/>
              </a:ext>
            </a:extLst>
          </p:cNvPr>
          <p:cNvSpPr/>
          <p:nvPr/>
        </p:nvSpPr>
        <p:spPr>
          <a:xfrm>
            <a:off x="898307" y="4938349"/>
            <a:ext cx="2247386" cy="366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Freccia a destra 4">
            <a:extLst>
              <a:ext uri="{FF2B5EF4-FFF2-40B4-BE49-F238E27FC236}">
                <a16:creationId xmlns:a16="http://schemas.microsoft.com/office/drawing/2014/main" id="{4B1F4BC2-302A-4D68-9BDA-CF290BAF6488}"/>
              </a:ext>
            </a:extLst>
          </p:cNvPr>
          <p:cNvSpPr/>
          <p:nvPr/>
        </p:nvSpPr>
        <p:spPr>
          <a:xfrm>
            <a:off x="3550920" y="3767239"/>
            <a:ext cx="516666" cy="30928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13742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C0E60E-F33B-488E-9425-7EE45F43D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solidFill>
                  <a:schemeClr val="tx2"/>
                </a:solidFill>
                <a:cs typeface="Calibri" panose="020F0502020204030204" pitchFamily="34" charset="0"/>
              </a:rPr>
              <a:t>β</a:t>
            </a:r>
            <a:r>
              <a:rPr lang="it-IT" dirty="0">
                <a:solidFill>
                  <a:schemeClr val="tx2"/>
                </a:solidFill>
                <a:cs typeface="Calibri" panose="020F0502020204030204" pitchFamily="34" charset="0"/>
              </a:rPr>
              <a:t>-VAE</a:t>
            </a:r>
            <a:r>
              <a:rPr lang="it-IT" dirty="0">
                <a:solidFill>
                  <a:schemeClr val="tx2"/>
                </a:solidFill>
              </a:rPr>
              <a:t> on Cats (</a:t>
            </a:r>
            <a:r>
              <a:rPr lang="el-GR" dirty="0">
                <a:solidFill>
                  <a:schemeClr val="tx2"/>
                </a:solidFill>
                <a:cs typeface="Calibri" panose="020F0502020204030204" pitchFamily="34" charset="0"/>
              </a:rPr>
              <a:t>β</a:t>
            </a:r>
            <a:r>
              <a:rPr lang="it-IT" dirty="0">
                <a:solidFill>
                  <a:schemeClr val="tx2"/>
                </a:solidFill>
              </a:rPr>
              <a:t> = 1)</a:t>
            </a:r>
            <a:endParaRPr lang="it-IT" dirty="0"/>
          </a:p>
        </p:txBody>
      </p:sp>
      <p:pic>
        <p:nvPicPr>
          <p:cNvPr id="6" name="Segnaposto contenuto 5" descr="Immagine che contiene gatto, gatto domestico, mammifero, occhi&#10;&#10;Descrizione generata automaticamente">
            <a:extLst>
              <a:ext uri="{FF2B5EF4-FFF2-40B4-BE49-F238E27FC236}">
                <a16:creationId xmlns:a16="http://schemas.microsoft.com/office/drawing/2014/main" id="{74C25F1C-EF47-4B77-9073-A85BC614FCB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47" y="2502381"/>
            <a:ext cx="2911474" cy="2854830"/>
          </a:xfr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725DC99-7CD6-44C1-928B-8C0E9D65F957}"/>
              </a:ext>
            </a:extLst>
          </p:cNvPr>
          <p:cNvSpPr txBox="1"/>
          <p:nvPr/>
        </p:nvSpPr>
        <p:spPr>
          <a:xfrm>
            <a:off x="5620516" y="5577875"/>
            <a:ext cx="1034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feature 0</a:t>
            </a:r>
          </a:p>
        </p:txBody>
      </p: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BC7A00A0-E57B-4E49-AA8B-B0375DAEFC31}"/>
              </a:ext>
            </a:extLst>
          </p:cNvPr>
          <p:cNvSpPr/>
          <p:nvPr/>
        </p:nvSpPr>
        <p:spPr>
          <a:xfrm>
            <a:off x="3827688" y="3775153"/>
            <a:ext cx="516666" cy="30928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1C20C157-AD40-40DA-B4D9-A5609F0A33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893" y="2248683"/>
            <a:ext cx="3224213" cy="3374877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DAABC0A3-FF53-49A4-980B-947505693D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078" y="2242357"/>
            <a:ext cx="3254130" cy="3374877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5909B83-83EC-4711-A74F-DA0C09BA29B9}"/>
              </a:ext>
            </a:extLst>
          </p:cNvPr>
          <p:cNvSpPr txBox="1"/>
          <p:nvPr/>
        </p:nvSpPr>
        <p:spPr>
          <a:xfrm>
            <a:off x="9530562" y="5575115"/>
            <a:ext cx="115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feature 30</a:t>
            </a: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098B399E-EA12-4BFA-A198-3E4F166A65B6}"/>
              </a:ext>
            </a:extLst>
          </p:cNvPr>
          <p:cNvSpPr/>
          <p:nvPr/>
        </p:nvSpPr>
        <p:spPr>
          <a:xfrm>
            <a:off x="836577" y="2532861"/>
            <a:ext cx="374296" cy="2674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38079C22-A70C-4F82-B976-D153B2A49823}"/>
              </a:ext>
            </a:extLst>
          </p:cNvPr>
          <p:cNvSpPr/>
          <p:nvPr/>
        </p:nvSpPr>
        <p:spPr>
          <a:xfrm>
            <a:off x="935079" y="5057587"/>
            <a:ext cx="2929381" cy="299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11CDA9A0-35ED-4D7F-B8AE-2A280CDD09C9}"/>
              </a:ext>
            </a:extLst>
          </p:cNvPr>
          <p:cNvSpPr/>
          <p:nvPr/>
        </p:nvSpPr>
        <p:spPr>
          <a:xfrm>
            <a:off x="7670100" y="2145422"/>
            <a:ext cx="174218" cy="3359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9B6E30FD-A259-4C50-B8EA-2571E3EBA49E}"/>
              </a:ext>
            </a:extLst>
          </p:cNvPr>
          <p:cNvSpPr/>
          <p:nvPr/>
        </p:nvSpPr>
        <p:spPr>
          <a:xfrm>
            <a:off x="11546990" y="2298777"/>
            <a:ext cx="174218" cy="3359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98417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16B211-88A9-489A-B979-28DAF978A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solidFill>
                  <a:schemeClr val="tx2"/>
                </a:solidFill>
                <a:cs typeface="Calibri" panose="020F0502020204030204" pitchFamily="34" charset="0"/>
              </a:rPr>
              <a:t>β</a:t>
            </a:r>
            <a:r>
              <a:rPr lang="it-IT" dirty="0">
                <a:solidFill>
                  <a:schemeClr val="tx2"/>
                </a:solidFill>
                <a:cs typeface="Calibri" panose="020F0502020204030204" pitchFamily="34" charset="0"/>
              </a:rPr>
              <a:t>-VAE</a:t>
            </a:r>
            <a:r>
              <a:rPr lang="it-IT" dirty="0">
                <a:solidFill>
                  <a:schemeClr val="tx2"/>
                </a:solidFill>
              </a:rPr>
              <a:t> on Cats (</a:t>
            </a:r>
            <a:r>
              <a:rPr lang="el-GR" dirty="0">
                <a:solidFill>
                  <a:schemeClr val="tx2"/>
                </a:solidFill>
                <a:cs typeface="Calibri" panose="020F0502020204030204" pitchFamily="34" charset="0"/>
              </a:rPr>
              <a:t>β</a:t>
            </a:r>
            <a:r>
              <a:rPr lang="it-IT" dirty="0">
                <a:solidFill>
                  <a:schemeClr val="tx2"/>
                </a:solidFill>
              </a:rPr>
              <a:t> = 1)</a:t>
            </a:r>
            <a:endParaRPr lang="it-IT" dirty="0"/>
          </a:p>
        </p:txBody>
      </p:sp>
      <p:pic>
        <p:nvPicPr>
          <p:cNvPr id="5" name="Segnaposto contenuto 5" descr="Immagine che contiene gatto, gatto domestico, mammifero, occhi&#10;&#10;Descrizione generata automaticamente">
            <a:extLst>
              <a:ext uri="{FF2B5EF4-FFF2-40B4-BE49-F238E27FC236}">
                <a16:creationId xmlns:a16="http://schemas.microsoft.com/office/drawing/2014/main" id="{4BA4BAB8-0D0E-4326-8A5C-69FA28C9AF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87" y="2429999"/>
            <a:ext cx="2911474" cy="285483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7B93D065-2764-4CB0-B823-AC6DB9DEB128}"/>
              </a:ext>
            </a:extLst>
          </p:cNvPr>
          <p:cNvSpPr/>
          <p:nvPr/>
        </p:nvSpPr>
        <p:spPr>
          <a:xfrm>
            <a:off x="523887" y="2429999"/>
            <a:ext cx="374296" cy="2674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C8634674-4622-44BF-9017-17AD2202CB74}"/>
              </a:ext>
            </a:extLst>
          </p:cNvPr>
          <p:cNvSpPr/>
          <p:nvPr/>
        </p:nvSpPr>
        <p:spPr>
          <a:xfrm>
            <a:off x="523887" y="5014439"/>
            <a:ext cx="2929381" cy="299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F4F5E29C-D068-4EE6-8DE2-75F28BFAF5DE}"/>
              </a:ext>
            </a:extLst>
          </p:cNvPr>
          <p:cNvSpPr/>
          <p:nvPr/>
        </p:nvSpPr>
        <p:spPr>
          <a:xfrm>
            <a:off x="3956030" y="3702771"/>
            <a:ext cx="516666" cy="30928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 descr="Immagine che contiene diverso&#10;&#10;Descrizione generata automaticamente">
            <a:extLst>
              <a:ext uri="{FF2B5EF4-FFF2-40B4-BE49-F238E27FC236}">
                <a16:creationId xmlns:a16="http://schemas.microsoft.com/office/drawing/2014/main" id="{7C21EB7F-0D24-46DA-A198-C7625E122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458" y="2014350"/>
            <a:ext cx="5835820" cy="374637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20A3A9F-6731-43BF-B45F-CEC681A0C069}"/>
              </a:ext>
            </a:extLst>
          </p:cNvPr>
          <p:cNvSpPr txBox="1"/>
          <p:nvPr/>
        </p:nvSpPr>
        <p:spPr>
          <a:xfrm>
            <a:off x="7376078" y="5760720"/>
            <a:ext cx="1034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feature 0</a:t>
            </a:r>
          </a:p>
        </p:txBody>
      </p:sp>
    </p:spTree>
    <p:extLst>
      <p:ext uri="{BB962C8B-B14F-4D97-AF65-F5344CB8AC3E}">
        <p14:creationId xmlns:p14="http://schemas.microsoft.com/office/powerpoint/2010/main" val="36005875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8038E6-4C7C-417B-B22A-06A082C1A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solidFill>
                  <a:schemeClr val="tx2"/>
                </a:solidFill>
                <a:cs typeface="Calibri" panose="020F0502020204030204" pitchFamily="34" charset="0"/>
              </a:rPr>
              <a:t>β</a:t>
            </a:r>
            <a:r>
              <a:rPr lang="it-IT" dirty="0">
                <a:solidFill>
                  <a:schemeClr val="tx2"/>
                </a:solidFill>
                <a:cs typeface="Calibri" panose="020F0502020204030204" pitchFamily="34" charset="0"/>
              </a:rPr>
              <a:t>-VAE</a:t>
            </a:r>
            <a:r>
              <a:rPr lang="it-IT" dirty="0">
                <a:solidFill>
                  <a:schemeClr val="tx2"/>
                </a:solidFill>
              </a:rPr>
              <a:t> on Cats (</a:t>
            </a:r>
            <a:r>
              <a:rPr lang="el-GR" dirty="0">
                <a:solidFill>
                  <a:schemeClr val="tx2"/>
                </a:solidFill>
                <a:cs typeface="Calibri" panose="020F0502020204030204" pitchFamily="34" charset="0"/>
              </a:rPr>
              <a:t>β</a:t>
            </a:r>
            <a:r>
              <a:rPr lang="it-IT" dirty="0">
                <a:solidFill>
                  <a:schemeClr val="tx2"/>
                </a:solidFill>
              </a:rPr>
              <a:t> = 1)</a:t>
            </a:r>
            <a:endParaRPr lang="it-IT" dirty="0"/>
          </a:p>
        </p:txBody>
      </p:sp>
      <p:pic>
        <p:nvPicPr>
          <p:cNvPr id="5" name="Segnaposto contenuto 5" descr="Immagine che contiene gatto, gatto domestico, mammifero, occhi&#10;&#10;Descrizione generata automaticamente">
            <a:extLst>
              <a:ext uri="{FF2B5EF4-FFF2-40B4-BE49-F238E27FC236}">
                <a16:creationId xmlns:a16="http://schemas.microsoft.com/office/drawing/2014/main" id="{0A0BDE04-B59D-4C70-8324-C091F69D04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87" y="2429999"/>
            <a:ext cx="2911474" cy="285483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8CD869FC-364E-4587-BE87-A52F11238D3E}"/>
              </a:ext>
            </a:extLst>
          </p:cNvPr>
          <p:cNvSpPr/>
          <p:nvPr/>
        </p:nvSpPr>
        <p:spPr>
          <a:xfrm>
            <a:off x="523887" y="2429999"/>
            <a:ext cx="374296" cy="2674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E3B0FC54-BD38-4959-B755-4599245EEB72}"/>
              </a:ext>
            </a:extLst>
          </p:cNvPr>
          <p:cNvSpPr/>
          <p:nvPr/>
        </p:nvSpPr>
        <p:spPr>
          <a:xfrm>
            <a:off x="523887" y="5014439"/>
            <a:ext cx="2929381" cy="299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556D7D9A-619A-41CB-82D7-FFE2A38CBA41}"/>
              </a:ext>
            </a:extLst>
          </p:cNvPr>
          <p:cNvSpPr/>
          <p:nvPr/>
        </p:nvSpPr>
        <p:spPr>
          <a:xfrm>
            <a:off x="3956030" y="3702771"/>
            <a:ext cx="516666" cy="30928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D090631-E2D9-41AE-ADD6-141B1CBA8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585" y="1899553"/>
            <a:ext cx="6162315" cy="395596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9DE5A21-6F9B-4562-906F-8958983ADB43}"/>
              </a:ext>
            </a:extLst>
          </p:cNvPr>
          <p:cNvSpPr txBox="1"/>
          <p:nvPr/>
        </p:nvSpPr>
        <p:spPr>
          <a:xfrm>
            <a:off x="7346945" y="5855520"/>
            <a:ext cx="115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feature 30</a:t>
            </a:r>
          </a:p>
        </p:txBody>
      </p:sp>
    </p:spTree>
    <p:extLst>
      <p:ext uri="{BB962C8B-B14F-4D97-AF65-F5344CB8AC3E}">
        <p14:creationId xmlns:p14="http://schemas.microsoft.com/office/powerpoint/2010/main" val="666402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C0E60E-F33B-488E-9425-7EE45F43D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solidFill>
                  <a:schemeClr val="tx2"/>
                </a:solidFill>
                <a:cs typeface="Calibri" panose="020F0502020204030204" pitchFamily="34" charset="0"/>
              </a:rPr>
              <a:t>β</a:t>
            </a:r>
            <a:r>
              <a:rPr lang="it-IT" dirty="0">
                <a:solidFill>
                  <a:schemeClr val="tx2"/>
                </a:solidFill>
                <a:cs typeface="Calibri" panose="020F0502020204030204" pitchFamily="34" charset="0"/>
              </a:rPr>
              <a:t>-VAE</a:t>
            </a:r>
            <a:r>
              <a:rPr lang="it-IT" dirty="0">
                <a:solidFill>
                  <a:schemeClr val="tx2"/>
                </a:solidFill>
              </a:rPr>
              <a:t> on Cats (</a:t>
            </a:r>
            <a:r>
              <a:rPr lang="el-GR" dirty="0">
                <a:solidFill>
                  <a:schemeClr val="tx2"/>
                </a:solidFill>
                <a:cs typeface="Calibri" panose="020F0502020204030204" pitchFamily="34" charset="0"/>
              </a:rPr>
              <a:t>β</a:t>
            </a:r>
            <a:r>
              <a:rPr lang="it-IT" dirty="0">
                <a:solidFill>
                  <a:schemeClr val="tx2"/>
                </a:solidFill>
              </a:rPr>
              <a:t> = 120)</a:t>
            </a:r>
            <a:endParaRPr lang="it-IT" dirty="0"/>
          </a:p>
        </p:txBody>
      </p:sp>
      <p:pic>
        <p:nvPicPr>
          <p:cNvPr id="6" name="Segnaposto contenuto 5" descr="Immagine che contiene gatto, mammifero, nero, gatto domestico&#10;&#10;Descrizione generata automaticamente">
            <a:extLst>
              <a:ext uri="{FF2B5EF4-FFF2-40B4-BE49-F238E27FC236}">
                <a16:creationId xmlns:a16="http://schemas.microsoft.com/office/drawing/2014/main" id="{49EC45CD-A409-4400-9EAE-BEBABA0FA82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62" y="1795422"/>
            <a:ext cx="1930211" cy="1892658"/>
          </a:xfrm>
        </p:spPr>
      </p:pic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8C0AE8DD-AEFC-4773-ACC8-A6E69520D6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062" y="4333579"/>
            <a:ext cx="1930211" cy="1892658"/>
          </a:xfrm>
        </p:spPr>
      </p:pic>
      <p:pic>
        <p:nvPicPr>
          <p:cNvPr id="10" name="Immagine 9" descr="Immagine che contiene gatto, mammifero, gatto domestico, bianco&#10;&#10;Descrizione generata automaticamente">
            <a:extLst>
              <a:ext uri="{FF2B5EF4-FFF2-40B4-BE49-F238E27FC236}">
                <a16:creationId xmlns:a16="http://schemas.microsoft.com/office/drawing/2014/main" id="{B503B8F3-0DA8-4C0D-926F-E3644B4856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439" y="1795422"/>
            <a:ext cx="1930211" cy="1892658"/>
          </a:xfrm>
          <a:prstGeom prst="rect">
            <a:avLst/>
          </a:prstGeom>
        </p:spPr>
      </p:pic>
      <p:pic>
        <p:nvPicPr>
          <p:cNvPr id="12" name="Immagine 11" descr="Immagine che contiene testo, sfocatura&#10;&#10;Descrizione generata automaticamente">
            <a:extLst>
              <a:ext uri="{FF2B5EF4-FFF2-40B4-BE49-F238E27FC236}">
                <a16:creationId xmlns:a16="http://schemas.microsoft.com/office/drawing/2014/main" id="{08494F90-2A16-41EB-BDDB-CE546073DB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439" y="4333579"/>
            <a:ext cx="1930211" cy="1892658"/>
          </a:xfrm>
          <a:prstGeom prst="rect">
            <a:avLst/>
          </a:prstGeom>
        </p:spPr>
      </p:pic>
      <p:pic>
        <p:nvPicPr>
          <p:cNvPr id="14" name="Immagine 13" descr="Immagine che contiene gatto, bianco, interni, gatto domestico&#10;&#10;Descrizione generata automaticamente">
            <a:extLst>
              <a:ext uri="{FF2B5EF4-FFF2-40B4-BE49-F238E27FC236}">
                <a16:creationId xmlns:a16="http://schemas.microsoft.com/office/drawing/2014/main" id="{650FC531-830D-4A87-8BBF-D32C26015E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816" y="1795421"/>
            <a:ext cx="1930212" cy="1892659"/>
          </a:xfrm>
          <a:prstGeom prst="rect">
            <a:avLst/>
          </a:prstGeom>
        </p:spPr>
      </p:pic>
      <p:pic>
        <p:nvPicPr>
          <p:cNvPr id="16" name="Immagine 15" descr="Immagine che contiene mammifero&#10;&#10;Descrizione generata automaticamente">
            <a:extLst>
              <a:ext uri="{FF2B5EF4-FFF2-40B4-BE49-F238E27FC236}">
                <a16:creationId xmlns:a16="http://schemas.microsoft.com/office/drawing/2014/main" id="{4EB69B0F-FD50-496E-9B87-DB4A18F4F9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817" y="4333579"/>
            <a:ext cx="1930211" cy="1892658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D1882648-A8FD-4409-AA62-5EFDBA0D6246}"/>
              </a:ext>
            </a:extLst>
          </p:cNvPr>
          <p:cNvSpPr/>
          <p:nvPr/>
        </p:nvSpPr>
        <p:spPr>
          <a:xfrm>
            <a:off x="1833062" y="1795421"/>
            <a:ext cx="331018" cy="43158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0DEAE2F1-1326-410B-8C2B-E8FDD3C27136}"/>
              </a:ext>
            </a:extLst>
          </p:cNvPr>
          <p:cNvSpPr/>
          <p:nvPr/>
        </p:nvSpPr>
        <p:spPr>
          <a:xfrm>
            <a:off x="4968239" y="1795421"/>
            <a:ext cx="331018" cy="43158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D14DAD77-79EC-41A4-9B99-CC6F1027D78E}"/>
              </a:ext>
            </a:extLst>
          </p:cNvPr>
          <p:cNvSpPr/>
          <p:nvPr/>
        </p:nvSpPr>
        <p:spPr>
          <a:xfrm>
            <a:off x="8240576" y="1852920"/>
            <a:ext cx="331018" cy="43158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A9577923-1BE3-4880-94F0-6495348C92F1}"/>
              </a:ext>
            </a:extLst>
          </p:cNvPr>
          <p:cNvSpPr/>
          <p:nvPr/>
        </p:nvSpPr>
        <p:spPr>
          <a:xfrm>
            <a:off x="1097280" y="3456582"/>
            <a:ext cx="10454640" cy="2314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A556E7B6-ADAC-4878-8FA0-61BBF090DD4D}"/>
              </a:ext>
            </a:extLst>
          </p:cNvPr>
          <p:cNvSpPr/>
          <p:nvPr/>
        </p:nvSpPr>
        <p:spPr>
          <a:xfrm>
            <a:off x="1280160" y="6044899"/>
            <a:ext cx="10454640" cy="2314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Freccia in giù 4">
            <a:extLst>
              <a:ext uri="{FF2B5EF4-FFF2-40B4-BE49-F238E27FC236}">
                <a16:creationId xmlns:a16="http://schemas.microsoft.com/office/drawing/2014/main" id="{9AE52353-1725-4692-9A18-DBD964B3D948}"/>
              </a:ext>
            </a:extLst>
          </p:cNvPr>
          <p:cNvSpPr/>
          <p:nvPr/>
        </p:nvSpPr>
        <p:spPr>
          <a:xfrm>
            <a:off x="2895600" y="3688080"/>
            <a:ext cx="137160" cy="406099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reccia in giù 17">
            <a:extLst>
              <a:ext uri="{FF2B5EF4-FFF2-40B4-BE49-F238E27FC236}">
                <a16:creationId xmlns:a16="http://schemas.microsoft.com/office/drawing/2014/main" id="{18A3764F-9662-45CE-B9DD-B8AD014CF83F}"/>
              </a:ext>
            </a:extLst>
          </p:cNvPr>
          <p:cNvSpPr/>
          <p:nvPr/>
        </p:nvSpPr>
        <p:spPr>
          <a:xfrm>
            <a:off x="6057900" y="3683640"/>
            <a:ext cx="137160" cy="406099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in giù 18">
            <a:extLst>
              <a:ext uri="{FF2B5EF4-FFF2-40B4-BE49-F238E27FC236}">
                <a16:creationId xmlns:a16="http://schemas.microsoft.com/office/drawing/2014/main" id="{57FDB7B2-DF29-4922-9B77-EC2AAA9B61AF}"/>
              </a:ext>
            </a:extLst>
          </p:cNvPr>
          <p:cNvSpPr/>
          <p:nvPr/>
        </p:nvSpPr>
        <p:spPr>
          <a:xfrm>
            <a:off x="9316442" y="3683639"/>
            <a:ext cx="137160" cy="406099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3D06AD5-D225-4BBB-AFD3-89536320ACEF}"/>
              </a:ext>
            </a:extLst>
          </p:cNvPr>
          <p:cNvSpPr txBox="1"/>
          <p:nvPr/>
        </p:nvSpPr>
        <p:spPr>
          <a:xfrm>
            <a:off x="420868" y="4935975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4200 </a:t>
            </a:r>
            <a:r>
              <a:rPr lang="it-IT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epochs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798047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C0E60E-F33B-488E-9425-7EE45F43D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solidFill>
                  <a:schemeClr val="tx2"/>
                </a:solidFill>
                <a:cs typeface="Calibri" panose="020F0502020204030204" pitchFamily="34" charset="0"/>
              </a:rPr>
              <a:t>β</a:t>
            </a:r>
            <a:r>
              <a:rPr lang="it-IT" dirty="0">
                <a:solidFill>
                  <a:schemeClr val="tx2"/>
                </a:solidFill>
                <a:cs typeface="Calibri" panose="020F0502020204030204" pitchFamily="34" charset="0"/>
              </a:rPr>
              <a:t>-VAE</a:t>
            </a:r>
            <a:r>
              <a:rPr lang="it-IT" dirty="0">
                <a:solidFill>
                  <a:schemeClr val="tx2"/>
                </a:solidFill>
              </a:rPr>
              <a:t> on Cats (</a:t>
            </a:r>
            <a:r>
              <a:rPr lang="el-GR" dirty="0">
                <a:solidFill>
                  <a:schemeClr val="tx2"/>
                </a:solidFill>
                <a:cs typeface="Calibri" panose="020F0502020204030204" pitchFamily="34" charset="0"/>
              </a:rPr>
              <a:t>β</a:t>
            </a:r>
            <a:r>
              <a:rPr lang="it-IT" dirty="0">
                <a:solidFill>
                  <a:schemeClr val="tx2"/>
                </a:solidFill>
              </a:rPr>
              <a:t> = 120)</a:t>
            </a:r>
            <a:endParaRPr lang="it-IT" dirty="0"/>
          </a:p>
        </p:txBody>
      </p:sp>
      <p:pic>
        <p:nvPicPr>
          <p:cNvPr id="6" name="Segnaposto contenuto 5" descr="Immagine che contiene gatto, nero, gatto domestico, mammifero&#10;&#10;Descrizione generata automaticamente">
            <a:extLst>
              <a:ext uri="{FF2B5EF4-FFF2-40B4-BE49-F238E27FC236}">
                <a16:creationId xmlns:a16="http://schemas.microsoft.com/office/drawing/2014/main" id="{242CF0F7-C166-4090-BC75-9002D84E161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845735"/>
            <a:ext cx="1768081" cy="1733682"/>
          </a:xfrm>
        </p:spPr>
      </p:pic>
      <p:pic>
        <p:nvPicPr>
          <p:cNvPr id="12" name="Immagine 11" descr="Immagine che contiene gatto, bianco, mammifero, gatto domestico&#10;&#10;Descrizione generata automaticamente">
            <a:extLst>
              <a:ext uri="{FF2B5EF4-FFF2-40B4-BE49-F238E27FC236}">
                <a16:creationId xmlns:a16="http://schemas.microsoft.com/office/drawing/2014/main" id="{73D6178C-CC91-4B76-B66F-EEA86C4D4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280" y="1845735"/>
            <a:ext cx="1768081" cy="1733683"/>
          </a:xfrm>
          <a:prstGeom prst="rect">
            <a:avLst/>
          </a:prstGeom>
        </p:spPr>
      </p:pic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3E3A8440-16FD-4FEB-B99C-5CF0839EB3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405" y="3832128"/>
            <a:ext cx="3469337" cy="2480867"/>
          </a:xfrm>
        </p:spPr>
      </p:pic>
      <p:pic>
        <p:nvPicPr>
          <p:cNvPr id="18" name="Immagine 17" descr="Immagine che contiene sfocatura&#10;&#10;Descrizione generata automaticamente">
            <a:extLst>
              <a:ext uri="{FF2B5EF4-FFF2-40B4-BE49-F238E27FC236}">
                <a16:creationId xmlns:a16="http://schemas.microsoft.com/office/drawing/2014/main" id="{64CE8648-85C4-4902-A1E8-46975A4811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531" y="3834897"/>
            <a:ext cx="3469337" cy="2478098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6458E8F5-C35F-4403-AA60-D3A17758194D}"/>
              </a:ext>
            </a:extLst>
          </p:cNvPr>
          <p:cNvSpPr/>
          <p:nvPr/>
        </p:nvSpPr>
        <p:spPr>
          <a:xfrm>
            <a:off x="2667000" y="1850387"/>
            <a:ext cx="259080" cy="1578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F93AAE7D-E195-45B8-A135-8A6CC96B0AD4}"/>
              </a:ext>
            </a:extLst>
          </p:cNvPr>
          <p:cNvSpPr/>
          <p:nvPr/>
        </p:nvSpPr>
        <p:spPr>
          <a:xfrm>
            <a:off x="2468639" y="3386958"/>
            <a:ext cx="7787881" cy="150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0090E516-EE04-4842-91A3-8F01AA5CAC65}"/>
              </a:ext>
            </a:extLst>
          </p:cNvPr>
          <p:cNvSpPr/>
          <p:nvPr/>
        </p:nvSpPr>
        <p:spPr>
          <a:xfrm>
            <a:off x="7955280" y="1850387"/>
            <a:ext cx="259080" cy="1578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41CC8BF0-D54F-4769-9163-70BDADD8B3DE}"/>
              </a:ext>
            </a:extLst>
          </p:cNvPr>
          <p:cNvSpPr/>
          <p:nvPr/>
        </p:nvSpPr>
        <p:spPr>
          <a:xfrm>
            <a:off x="2468639" y="1788506"/>
            <a:ext cx="7787881" cy="150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E64FA0D3-61C6-4487-8699-3EF7B1A5C025}"/>
              </a:ext>
            </a:extLst>
          </p:cNvPr>
          <p:cNvSpPr/>
          <p:nvPr/>
        </p:nvSpPr>
        <p:spPr>
          <a:xfrm>
            <a:off x="5323808" y="3889643"/>
            <a:ext cx="198120" cy="2365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D48DF9C9-9CBD-4C32-8A8B-C9BD340BC032}"/>
              </a:ext>
            </a:extLst>
          </p:cNvPr>
          <p:cNvSpPr/>
          <p:nvPr/>
        </p:nvSpPr>
        <p:spPr>
          <a:xfrm>
            <a:off x="10665682" y="3832128"/>
            <a:ext cx="198120" cy="2365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reccia in giù 28">
            <a:extLst>
              <a:ext uri="{FF2B5EF4-FFF2-40B4-BE49-F238E27FC236}">
                <a16:creationId xmlns:a16="http://schemas.microsoft.com/office/drawing/2014/main" id="{C50AEB8E-55AF-4FF2-A93B-38B67A7CADFF}"/>
              </a:ext>
            </a:extLst>
          </p:cNvPr>
          <p:cNvSpPr/>
          <p:nvPr/>
        </p:nvSpPr>
        <p:spPr>
          <a:xfrm>
            <a:off x="3672959" y="3514752"/>
            <a:ext cx="198120" cy="310226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Freccia in giù 30">
            <a:extLst>
              <a:ext uri="{FF2B5EF4-FFF2-40B4-BE49-F238E27FC236}">
                <a16:creationId xmlns:a16="http://schemas.microsoft.com/office/drawing/2014/main" id="{EF50AE1A-7927-4B6A-8D15-F1725127FCFF}"/>
              </a:ext>
            </a:extLst>
          </p:cNvPr>
          <p:cNvSpPr/>
          <p:nvPr/>
        </p:nvSpPr>
        <p:spPr>
          <a:xfrm>
            <a:off x="8873747" y="3529052"/>
            <a:ext cx="198120" cy="310226"/>
          </a:xfrm>
          <a:prstGeom prst="down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64759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66DB8B-E058-44D0-A6F0-F49A42A44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>
                <a:solidFill>
                  <a:schemeClr val="tx2"/>
                </a:solidFill>
                <a:cs typeface="Calibri" panose="020F0502020204030204" pitchFamily="34" charset="0"/>
              </a:rPr>
              <a:t>β</a:t>
            </a:r>
            <a:r>
              <a:rPr lang="it-IT" dirty="0">
                <a:solidFill>
                  <a:schemeClr val="tx2"/>
                </a:solidFill>
                <a:cs typeface="Calibri" panose="020F0502020204030204" pitchFamily="34" charset="0"/>
              </a:rPr>
              <a:t>-VAE</a:t>
            </a:r>
            <a:r>
              <a:rPr lang="it-IT" dirty="0">
                <a:solidFill>
                  <a:schemeClr val="tx2"/>
                </a:solidFill>
              </a:rPr>
              <a:t> on Cats (</a:t>
            </a:r>
            <a:r>
              <a:rPr lang="el-GR" dirty="0">
                <a:solidFill>
                  <a:schemeClr val="tx2"/>
                </a:solidFill>
                <a:cs typeface="Calibri" panose="020F0502020204030204" pitchFamily="34" charset="0"/>
              </a:rPr>
              <a:t>β</a:t>
            </a:r>
            <a:r>
              <a:rPr lang="it-IT" dirty="0">
                <a:solidFill>
                  <a:schemeClr val="tx2"/>
                </a:solidFill>
              </a:rPr>
              <a:t> = 120)</a:t>
            </a:r>
            <a:endParaRPr lang="it-IT" dirty="0"/>
          </a:p>
        </p:txBody>
      </p:sp>
      <p:pic>
        <p:nvPicPr>
          <p:cNvPr id="3" name="Segnaposto contenuto 5" descr="Immagine che contiene gatto, nero, gatto domestico, mammifero&#10;&#10;Descrizione generata automaticamente">
            <a:extLst>
              <a:ext uri="{FF2B5EF4-FFF2-40B4-BE49-F238E27FC236}">
                <a16:creationId xmlns:a16="http://schemas.microsoft.com/office/drawing/2014/main" id="{78FCD31B-7E3E-4929-AD95-6AFC9393C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683935"/>
            <a:ext cx="2485054" cy="2436706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9187DC80-E823-4718-991D-604DED99B168}"/>
              </a:ext>
            </a:extLst>
          </p:cNvPr>
          <p:cNvSpPr/>
          <p:nvPr/>
        </p:nvSpPr>
        <p:spPr>
          <a:xfrm>
            <a:off x="1097280" y="2683935"/>
            <a:ext cx="350520" cy="2233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63E4A8C4-B0AE-4B05-ADC5-4A15311B1AF0}"/>
              </a:ext>
            </a:extLst>
          </p:cNvPr>
          <p:cNvSpPr/>
          <p:nvPr/>
        </p:nvSpPr>
        <p:spPr>
          <a:xfrm>
            <a:off x="1097280" y="4816483"/>
            <a:ext cx="2880360" cy="304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14C0FA1B-026D-45A7-9474-192CE63B0240}"/>
              </a:ext>
            </a:extLst>
          </p:cNvPr>
          <p:cNvSpPr/>
          <p:nvPr/>
        </p:nvSpPr>
        <p:spPr>
          <a:xfrm>
            <a:off x="1097280" y="2531856"/>
            <a:ext cx="2880360" cy="3041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3F6C1C90-9D60-41C2-A30E-D4151D987F4E}"/>
              </a:ext>
            </a:extLst>
          </p:cNvPr>
          <p:cNvSpPr/>
          <p:nvPr/>
        </p:nvSpPr>
        <p:spPr>
          <a:xfrm>
            <a:off x="4260830" y="3747645"/>
            <a:ext cx="516666" cy="30928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32D8803-50D5-4223-A1C5-722B12CF3B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719" y="1864932"/>
            <a:ext cx="6347285" cy="407471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9EBF803-83A9-47D7-B778-CC655444646C}"/>
              </a:ext>
            </a:extLst>
          </p:cNvPr>
          <p:cNvSpPr txBox="1"/>
          <p:nvPr/>
        </p:nvSpPr>
        <p:spPr>
          <a:xfrm>
            <a:off x="7863840" y="5882549"/>
            <a:ext cx="108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feature 0 </a:t>
            </a:r>
          </a:p>
        </p:txBody>
      </p:sp>
    </p:spTree>
    <p:extLst>
      <p:ext uri="{BB962C8B-B14F-4D97-AF65-F5344CB8AC3E}">
        <p14:creationId xmlns:p14="http://schemas.microsoft.com/office/powerpoint/2010/main" val="41564976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EE378F3-9642-471B-8215-AA3288422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405F82-F7FB-4124-AE2B-3D69A007C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EBA9E05-5CA9-42B6-BC16-A1D7949CE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1" y="0"/>
            <a:ext cx="3779520" cy="1719469"/>
          </a:xfrm>
        </p:spPr>
        <p:txBody>
          <a:bodyPr>
            <a:normAutofit/>
          </a:bodyPr>
          <a:lstStyle/>
          <a:p>
            <a:r>
              <a:rPr lang="it-IT" sz="5400" dirty="0" err="1">
                <a:solidFill>
                  <a:srgbClr val="FFFFFF"/>
                </a:solidFill>
              </a:rPr>
              <a:t>Conclusions</a:t>
            </a:r>
            <a:r>
              <a:rPr lang="it-IT" sz="5400" dirty="0">
                <a:solidFill>
                  <a:srgbClr val="FFFFFF"/>
                </a:solidFill>
              </a:rPr>
              <a:t>: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459B3A52-1589-4BF5-AEBC-2D4CBB3A6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2057400"/>
            <a:ext cx="6626351" cy="3733800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endParaRPr lang="it-IT" sz="1800" dirty="0">
              <a:solidFill>
                <a:srgbClr val="FFFFFF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FFFF"/>
                </a:solidFill>
              </a:rPr>
              <a:t> </a:t>
            </a:r>
            <a:r>
              <a:rPr lang="it-IT" dirty="0" err="1">
                <a:solidFill>
                  <a:srgbClr val="FFFFFF"/>
                </a:solidFill>
              </a:rPr>
              <a:t>Computational</a:t>
            </a:r>
            <a:r>
              <a:rPr lang="it-IT" dirty="0">
                <a:solidFill>
                  <a:srgbClr val="FFFFFF"/>
                </a:solidFill>
              </a:rPr>
              <a:t> </a:t>
            </a:r>
            <a:r>
              <a:rPr lang="it-IT" dirty="0" err="1">
                <a:solidFill>
                  <a:srgbClr val="FFFFFF"/>
                </a:solidFill>
              </a:rPr>
              <a:t>resources</a:t>
            </a:r>
            <a:endParaRPr lang="it-IT" dirty="0">
              <a:solidFill>
                <a:srgbClr val="FFFFFF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rgbClr val="FFFFFF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FFFF"/>
                </a:solidFill>
              </a:rPr>
              <a:t> Model </a:t>
            </a:r>
            <a:r>
              <a:rPr lang="it-IT" dirty="0" err="1">
                <a:solidFill>
                  <a:srgbClr val="FFFFFF"/>
                </a:solidFill>
              </a:rPr>
              <a:t>too</a:t>
            </a:r>
            <a:r>
              <a:rPr lang="it-IT" dirty="0">
                <a:solidFill>
                  <a:srgbClr val="FFFFFF"/>
                </a:solidFill>
              </a:rPr>
              <a:t> hard to </a:t>
            </a:r>
            <a:r>
              <a:rPr lang="it-IT" dirty="0" err="1">
                <a:solidFill>
                  <a:srgbClr val="FFFFFF"/>
                </a:solidFill>
              </a:rPr>
              <a:t>train</a:t>
            </a:r>
            <a:endParaRPr lang="it-IT" dirty="0">
              <a:solidFill>
                <a:srgbClr val="FFFFFF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rgbClr val="FFFFFF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FFFF"/>
                </a:solidFill>
              </a:rPr>
              <a:t> Too </a:t>
            </a:r>
            <a:r>
              <a:rPr lang="it-IT" dirty="0" err="1">
                <a:solidFill>
                  <a:srgbClr val="FFFFFF"/>
                </a:solidFill>
              </a:rPr>
              <a:t>complex</a:t>
            </a:r>
            <a:r>
              <a:rPr lang="it-IT" dirty="0">
                <a:solidFill>
                  <a:srgbClr val="FFFFFF"/>
                </a:solidFill>
              </a:rPr>
              <a:t> images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rgbClr val="FFFFFF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FFFF"/>
                </a:solidFill>
              </a:rPr>
              <a:t> </a:t>
            </a:r>
            <a:r>
              <a:rPr lang="it-IT" dirty="0" err="1">
                <a:solidFill>
                  <a:srgbClr val="FFFFFF"/>
                </a:solidFill>
              </a:rPr>
              <a:t>Bad</a:t>
            </a:r>
            <a:r>
              <a:rPr lang="it-IT" dirty="0">
                <a:solidFill>
                  <a:srgbClr val="FFFFFF"/>
                </a:solidFill>
              </a:rPr>
              <a:t> </a:t>
            </a:r>
            <a:r>
              <a:rPr lang="it-IT" dirty="0" err="1">
                <a:solidFill>
                  <a:srgbClr val="FFFFFF"/>
                </a:solidFill>
              </a:rPr>
              <a:t>assumption</a:t>
            </a:r>
            <a:r>
              <a:rPr lang="it-IT" dirty="0">
                <a:solidFill>
                  <a:srgbClr val="FFFFFF"/>
                </a:solidFill>
              </a:rPr>
              <a:t> on pixel </a:t>
            </a:r>
            <a:r>
              <a:rPr lang="it-IT" dirty="0" err="1">
                <a:solidFill>
                  <a:srgbClr val="FFFFFF"/>
                </a:solidFill>
              </a:rPr>
              <a:t>distribution</a:t>
            </a:r>
            <a:endParaRPr lang="it-IT" dirty="0">
              <a:solidFill>
                <a:srgbClr val="FFFFFF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rgbClr val="FFFFFF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FFFFFF"/>
                </a:solidFill>
              </a:rPr>
              <a:t> </a:t>
            </a:r>
            <a:r>
              <a:rPr lang="it-IT" dirty="0" err="1">
                <a:solidFill>
                  <a:srgbClr val="FFFFFF"/>
                </a:solidFill>
              </a:rPr>
              <a:t>Enlarge</a:t>
            </a:r>
            <a:r>
              <a:rPr lang="it-IT" dirty="0">
                <a:solidFill>
                  <a:srgbClr val="FFFFFF"/>
                </a:solidFill>
              </a:rPr>
              <a:t> </a:t>
            </a:r>
            <a:r>
              <a:rPr lang="it-IT" dirty="0" err="1">
                <a:solidFill>
                  <a:srgbClr val="FFFFFF"/>
                </a:solidFill>
              </a:rPr>
              <a:t>latent</a:t>
            </a:r>
            <a:r>
              <a:rPr lang="it-IT" dirty="0">
                <a:solidFill>
                  <a:srgbClr val="FFFFFF"/>
                </a:solidFill>
              </a:rPr>
              <a:t> </a:t>
            </a:r>
            <a:r>
              <a:rPr lang="it-IT" dirty="0" err="1">
                <a:solidFill>
                  <a:srgbClr val="FFFFFF"/>
                </a:solidFill>
              </a:rPr>
              <a:t>space</a:t>
            </a:r>
            <a:r>
              <a:rPr lang="it-IT" dirty="0">
                <a:solidFill>
                  <a:srgbClr val="FFFFFF"/>
                </a:solidFill>
              </a:rPr>
              <a:t> </a:t>
            </a:r>
            <a:r>
              <a:rPr lang="it-IT" dirty="0" err="1">
                <a:solidFill>
                  <a:srgbClr val="FFFFFF"/>
                </a:solidFill>
              </a:rPr>
              <a:t>dimension</a:t>
            </a:r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AE29FD-C3A6-46E4-BF94-132A4C4EE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45113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F3A975-1D43-4C84-B34D-B4E073DF4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14249"/>
            <a:ext cx="10058400" cy="1450757"/>
          </a:xfrm>
        </p:spPr>
        <p:txBody>
          <a:bodyPr/>
          <a:lstStyle/>
          <a:p>
            <a:r>
              <a:rPr lang="it-IT" dirty="0">
                <a:solidFill>
                  <a:schemeClr val="tx2"/>
                </a:solidFill>
              </a:rPr>
              <a:t>VAE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0AABDA5-C293-454D-9932-B5888DDB5B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83" y="1960288"/>
            <a:ext cx="6927717" cy="397786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contenuto 5">
                <a:extLst>
                  <a:ext uri="{FF2B5EF4-FFF2-40B4-BE49-F238E27FC236}">
                    <a16:creationId xmlns:a16="http://schemas.microsoft.com/office/drawing/2014/main" id="{3D78BBCF-FC17-4B8A-B8A3-E583400F7C7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7619231" y="2128287"/>
                <a:ext cx="4069186" cy="3715922"/>
              </a:xfrm>
            </p:spPr>
            <p:txBody>
              <a:bodyPr>
                <a:normAutofit/>
              </a:bodyPr>
              <a:lstStyle/>
              <a:p>
                <a:endParaRPr lang="it-IT" dirty="0"/>
              </a:p>
              <a:p>
                <a:r>
                  <a:rPr lang="it-IT" dirty="0"/>
                  <a:t>Encoder: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it-IT" dirty="0"/>
              </a:p>
              <a:p>
                <a:r>
                  <a:rPr lang="it-IT" dirty="0"/>
                  <a:t>Decoder: </a:t>
                </a:r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/>
              </a:p>
              <a:p>
                <a:endParaRPr lang="it-IT" dirty="0"/>
              </a:p>
              <a:p>
                <a:pPr marL="0" indent="0">
                  <a:buNone/>
                </a:pPr>
                <a:r>
                  <a:rPr lang="it-IT" dirty="0"/>
                  <a:t>  </a:t>
                </a:r>
                <a:r>
                  <a:rPr lang="it-IT" dirty="0" err="1"/>
                  <a:t>Assumptions</a:t>
                </a:r>
                <a:r>
                  <a:rPr lang="it-IT" dirty="0"/>
                  <a:t>:</a:t>
                </a:r>
              </a:p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endParaRPr lang="it-IT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6" name="Segnaposto contenuto 5">
                <a:extLst>
                  <a:ext uri="{FF2B5EF4-FFF2-40B4-BE49-F238E27FC236}">
                    <a16:creationId xmlns:a16="http://schemas.microsoft.com/office/drawing/2014/main" id="{3D78BBCF-FC17-4B8A-B8A3-E583400F7C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7619231" y="2128287"/>
                <a:ext cx="4069186" cy="3715922"/>
              </a:xfrm>
              <a:blipFill>
                <a:blip r:embed="rId6"/>
                <a:stretch>
                  <a:fillRect l="-38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C0370A18-3422-44D4-A039-E071B559AA3C}"/>
              </a:ext>
            </a:extLst>
          </p:cNvPr>
          <p:cNvSpPr txBox="1"/>
          <p:nvPr/>
        </p:nvSpPr>
        <p:spPr>
          <a:xfrm>
            <a:off x="2564568" y="5728793"/>
            <a:ext cx="3307132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900" dirty="0">
                <a:solidFill>
                  <a:schemeClr val="accent6">
                    <a:lumMod val="75000"/>
                  </a:schemeClr>
                </a:solidFill>
              </a:rPr>
              <a:t>https://www.jeremyjordan.me/variational-autoencoders/</a:t>
            </a:r>
          </a:p>
        </p:txBody>
      </p:sp>
    </p:spTree>
    <p:extLst>
      <p:ext uri="{BB962C8B-B14F-4D97-AF65-F5344CB8AC3E}">
        <p14:creationId xmlns:p14="http://schemas.microsoft.com/office/powerpoint/2010/main" val="14718905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2CC53B-8110-4F02-B09A-7EF6771DB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2056" y="249863"/>
            <a:ext cx="11026300" cy="4155733"/>
          </a:xfrm>
        </p:spPr>
        <p:txBody>
          <a:bodyPr>
            <a:normAutofit/>
          </a:bodyPr>
          <a:lstStyle/>
          <a:p>
            <a:r>
              <a:rPr lang="it-IT" sz="7200" dirty="0">
                <a:solidFill>
                  <a:schemeClr val="tx2"/>
                </a:solidFill>
              </a:rPr>
              <a:t>Thank </a:t>
            </a:r>
            <a:r>
              <a:rPr lang="it-IT" sz="7200" dirty="0" err="1">
                <a:solidFill>
                  <a:schemeClr val="tx2"/>
                </a:solidFill>
              </a:rPr>
              <a:t>you</a:t>
            </a:r>
            <a:r>
              <a:rPr lang="it-IT" sz="7200" dirty="0">
                <a:solidFill>
                  <a:schemeClr val="tx2"/>
                </a:solidFill>
              </a:rPr>
              <a:t> for </a:t>
            </a:r>
            <a:r>
              <a:rPr lang="it-IT" sz="7200" dirty="0" err="1">
                <a:solidFill>
                  <a:schemeClr val="tx2"/>
                </a:solidFill>
              </a:rPr>
              <a:t>you</a:t>
            </a:r>
            <a:r>
              <a:rPr lang="it-IT" sz="7200" dirty="0">
                <a:solidFill>
                  <a:schemeClr val="tx2"/>
                </a:solidFill>
              </a:rPr>
              <a:t> </a:t>
            </a:r>
            <a:r>
              <a:rPr lang="it-IT" sz="7200" dirty="0" err="1">
                <a:solidFill>
                  <a:schemeClr val="tx2"/>
                </a:solidFill>
              </a:rPr>
              <a:t>attention</a:t>
            </a:r>
            <a:endParaRPr lang="it-IT" sz="7200" dirty="0">
              <a:solidFill>
                <a:schemeClr val="tx2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0E85DBC-FE4F-4A10-BA1B-DAEB5BCCF427}"/>
              </a:ext>
            </a:extLst>
          </p:cNvPr>
          <p:cNvSpPr txBox="1"/>
          <p:nvPr/>
        </p:nvSpPr>
        <p:spPr>
          <a:xfrm>
            <a:off x="1127334" y="4405596"/>
            <a:ext cx="10197158" cy="936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solidFill>
                  <a:schemeClr val="tx2"/>
                </a:solidFill>
              </a:rPr>
              <a:t>«An AI must </a:t>
            </a:r>
            <a:r>
              <a:rPr lang="it-IT" dirty="0" err="1">
                <a:solidFill>
                  <a:schemeClr val="tx2"/>
                </a:solidFill>
              </a:rPr>
              <a:t>fundamentally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understand</a:t>
            </a:r>
            <a:r>
              <a:rPr lang="it-IT" dirty="0">
                <a:solidFill>
                  <a:schemeClr val="tx2"/>
                </a:solidFill>
              </a:rPr>
              <a:t> the world </a:t>
            </a:r>
            <a:r>
              <a:rPr lang="it-IT" dirty="0" err="1">
                <a:solidFill>
                  <a:schemeClr val="tx2"/>
                </a:solidFill>
              </a:rPr>
              <a:t>around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us</a:t>
            </a:r>
            <a:r>
              <a:rPr lang="it-IT" dirty="0">
                <a:solidFill>
                  <a:schemeClr val="tx2"/>
                </a:solidFill>
              </a:rPr>
              <a:t>, and </a:t>
            </a:r>
            <a:r>
              <a:rPr lang="it-IT" dirty="0" err="1">
                <a:solidFill>
                  <a:schemeClr val="tx2"/>
                </a:solidFill>
              </a:rPr>
              <a:t>we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argue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that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this</a:t>
            </a:r>
            <a:r>
              <a:rPr lang="it-IT" dirty="0">
                <a:solidFill>
                  <a:schemeClr val="tx2"/>
                </a:solidFill>
              </a:rPr>
              <a:t> can </a:t>
            </a:r>
            <a:r>
              <a:rPr lang="it-IT" dirty="0" err="1">
                <a:solidFill>
                  <a:schemeClr val="tx2"/>
                </a:solidFill>
              </a:rPr>
              <a:t>only</a:t>
            </a:r>
            <a:r>
              <a:rPr lang="it-IT" dirty="0">
                <a:solidFill>
                  <a:schemeClr val="tx2"/>
                </a:solidFill>
              </a:rPr>
              <a:t> be </a:t>
            </a:r>
            <a:r>
              <a:rPr lang="it-IT" dirty="0" err="1">
                <a:solidFill>
                  <a:schemeClr val="tx2"/>
                </a:solidFill>
              </a:rPr>
              <a:t>achieved</a:t>
            </a:r>
            <a:r>
              <a:rPr lang="it-IT" dirty="0">
                <a:solidFill>
                  <a:schemeClr val="tx2"/>
                </a:solidFill>
              </a:rPr>
              <a:t>    </a:t>
            </a:r>
            <a:r>
              <a:rPr lang="it-IT" dirty="0" err="1">
                <a:solidFill>
                  <a:schemeClr val="tx2"/>
                </a:solidFill>
              </a:rPr>
              <a:t>if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it</a:t>
            </a:r>
            <a:r>
              <a:rPr lang="it-IT" dirty="0">
                <a:solidFill>
                  <a:schemeClr val="tx2"/>
                </a:solidFill>
              </a:rPr>
              <a:t> can </a:t>
            </a:r>
            <a:r>
              <a:rPr lang="it-IT" dirty="0" err="1">
                <a:solidFill>
                  <a:schemeClr val="tx2"/>
                </a:solidFill>
              </a:rPr>
              <a:t>learn</a:t>
            </a:r>
            <a:r>
              <a:rPr lang="it-IT" dirty="0">
                <a:solidFill>
                  <a:schemeClr val="tx2"/>
                </a:solidFill>
              </a:rPr>
              <a:t> to </a:t>
            </a:r>
            <a:r>
              <a:rPr lang="it-IT" dirty="0" err="1">
                <a:solidFill>
                  <a:schemeClr val="tx2"/>
                </a:solidFill>
              </a:rPr>
              <a:t>identifiy</a:t>
            </a:r>
            <a:r>
              <a:rPr lang="it-IT" dirty="0">
                <a:solidFill>
                  <a:schemeClr val="tx2"/>
                </a:solidFill>
              </a:rPr>
              <a:t> and </a:t>
            </a:r>
            <a:r>
              <a:rPr lang="it-IT" dirty="0" err="1">
                <a:solidFill>
                  <a:schemeClr val="tx2"/>
                </a:solidFill>
              </a:rPr>
              <a:t>disentangle</a:t>
            </a:r>
            <a:r>
              <a:rPr lang="it-IT" dirty="0">
                <a:solidFill>
                  <a:schemeClr val="tx2"/>
                </a:solidFill>
              </a:rPr>
              <a:t> the </a:t>
            </a:r>
            <a:r>
              <a:rPr lang="it-IT" dirty="0" err="1">
                <a:solidFill>
                  <a:schemeClr val="tx2"/>
                </a:solidFill>
              </a:rPr>
              <a:t>underlying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explanatory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factors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hidden</a:t>
            </a:r>
            <a:r>
              <a:rPr lang="it-IT" dirty="0">
                <a:solidFill>
                  <a:schemeClr val="tx2"/>
                </a:solidFill>
              </a:rPr>
              <a:t> in the </a:t>
            </a:r>
            <a:r>
              <a:rPr lang="it-IT" dirty="0" err="1">
                <a:solidFill>
                  <a:schemeClr val="tx2"/>
                </a:solidFill>
              </a:rPr>
              <a:t>observed</a:t>
            </a:r>
            <a:r>
              <a:rPr lang="it-IT" dirty="0">
                <a:solidFill>
                  <a:schemeClr val="tx2"/>
                </a:solidFill>
              </a:rPr>
              <a:t> milieu of low </a:t>
            </a:r>
            <a:r>
              <a:rPr lang="it-IT" dirty="0" err="1">
                <a:solidFill>
                  <a:schemeClr val="tx2"/>
                </a:solidFill>
              </a:rPr>
              <a:t>level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sensory</a:t>
            </a:r>
            <a:r>
              <a:rPr lang="it-IT" dirty="0">
                <a:solidFill>
                  <a:schemeClr val="tx2"/>
                </a:solidFill>
              </a:rPr>
              <a:t> data»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DEC41D7-319F-4EAC-8EF5-C185D93FF8BD}"/>
              </a:ext>
            </a:extLst>
          </p:cNvPr>
          <p:cNvSpPr txBox="1"/>
          <p:nvPr/>
        </p:nvSpPr>
        <p:spPr>
          <a:xfrm>
            <a:off x="1127334" y="5303520"/>
            <a:ext cx="53578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 err="1">
                <a:solidFill>
                  <a:schemeClr val="accent6">
                    <a:lumMod val="75000"/>
                  </a:schemeClr>
                </a:solidFill>
              </a:rPr>
              <a:t>Bengio</a:t>
            </a:r>
            <a:r>
              <a:rPr lang="it-IT" sz="900" dirty="0">
                <a:solidFill>
                  <a:schemeClr val="accent6">
                    <a:lumMod val="75000"/>
                  </a:schemeClr>
                </a:solidFill>
              </a:rPr>
              <a:t> et al., </a:t>
            </a:r>
            <a:r>
              <a:rPr lang="it-IT" sz="900" i="1" dirty="0" err="1">
                <a:solidFill>
                  <a:schemeClr val="accent6">
                    <a:lumMod val="75000"/>
                  </a:schemeClr>
                </a:solidFill>
              </a:rPr>
              <a:t>Representation</a:t>
            </a:r>
            <a:r>
              <a:rPr lang="it-IT" sz="900" i="1" dirty="0">
                <a:solidFill>
                  <a:schemeClr val="accent6">
                    <a:lumMod val="75000"/>
                  </a:schemeClr>
                </a:solidFill>
              </a:rPr>
              <a:t> Learning: A Review and New </a:t>
            </a:r>
            <a:r>
              <a:rPr lang="it-IT" sz="900" i="1" dirty="0" err="1">
                <a:solidFill>
                  <a:schemeClr val="accent6">
                    <a:lumMod val="75000"/>
                  </a:schemeClr>
                </a:solidFill>
              </a:rPr>
              <a:t>Perspectives</a:t>
            </a:r>
            <a:r>
              <a:rPr lang="it-IT" sz="900" dirty="0">
                <a:solidFill>
                  <a:schemeClr val="accent6">
                    <a:lumMod val="75000"/>
                  </a:schemeClr>
                </a:solidFill>
              </a:rPr>
              <a:t>, (2014).</a:t>
            </a:r>
          </a:p>
        </p:txBody>
      </p:sp>
    </p:spTree>
    <p:extLst>
      <p:ext uri="{BB962C8B-B14F-4D97-AF65-F5344CB8AC3E}">
        <p14:creationId xmlns:p14="http://schemas.microsoft.com/office/powerpoint/2010/main" val="23303485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33197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B6E935-26DA-43E0-882D-504FD3E47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Reparametrization</a:t>
            </a:r>
            <a:r>
              <a:rPr lang="it-IT" dirty="0"/>
              <a:t> </a:t>
            </a:r>
            <a:r>
              <a:rPr lang="it-IT" dirty="0" err="1"/>
              <a:t>trick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6DEA8A2-279B-4D63-8728-A3900947B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423" y="1913507"/>
            <a:ext cx="8721153" cy="3207134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F188627-E00B-4B53-A641-737AFB5EC23A}"/>
              </a:ext>
            </a:extLst>
          </p:cNvPr>
          <p:cNvSpPr txBox="1"/>
          <p:nvPr/>
        </p:nvSpPr>
        <p:spPr>
          <a:xfrm>
            <a:off x="4810539" y="5359053"/>
            <a:ext cx="290496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900" dirty="0">
                <a:solidFill>
                  <a:schemeClr val="accent6">
                    <a:lumMod val="75000"/>
                  </a:schemeClr>
                </a:solidFill>
              </a:rPr>
              <a:t>https://www.jeremyjordan.me/variational-autoencoders/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758016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D9B7C97-2C9D-4C17-815F-B5E029F8D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47" y="847762"/>
            <a:ext cx="11627106" cy="470897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47982F2-8C01-47E0-BF29-1A95C90DA85E}"/>
              </a:ext>
            </a:extLst>
          </p:cNvPr>
          <p:cNvSpPr txBox="1"/>
          <p:nvPr/>
        </p:nvSpPr>
        <p:spPr>
          <a:xfrm>
            <a:off x="3440285" y="5441322"/>
            <a:ext cx="48526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900" dirty="0">
                <a:solidFill>
                  <a:schemeClr val="accent6"/>
                </a:solidFill>
              </a:rPr>
              <a:t>https://towardsdatascience.com/intuitively-understanding-variational-autoencoders-1bfe67eb5daf</a:t>
            </a:r>
          </a:p>
        </p:txBody>
      </p:sp>
    </p:spTree>
    <p:extLst>
      <p:ext uri="{BB962C8B-B14F-4D97-AF65-F5344CB8AC3E}">
        <p14:creationId xmlns:p14="http://schemas.microsoft.com/office/powerpoint/2010/main" val="29741015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A700D15-6D6B-4878-A131-1472B2824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490" y="521208"/>
            <a:ext cx="6108030" cy="571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430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5E1F85D2-5C28-4F6A-9F87-5B98C1952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Disentangled units are sufficient to decode novel faces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7285EC5-C430-44C0-A6ED-B0AF1138AB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79" y="2280837"/>
            <a:ext cx="4998721" cy="4029281"/>
          </a:xfrm>
        </p:spPr>
        <p:txBody>
          <a:bodyPr vert="horz" lIns="0" tIns="45720" rIns="0" bIns="45720" rtlCol="0">
            <a:norm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en-US" dirty="0"/>
              <a:t> During training omission of 62 faces seen by the monkeys</a:t>
            </a:r>
          </a:p>
          <a:p>
            <a:pPr>
              <a:buFont typeface="Calibri" panose="020F0502020204030204" pitchFamily="34" charset="0"/>
              <a:buChar char="•"/>
            </a:pPr>
            <a:endParaRPr lang="en-US" dirty="0"/>
          </a:p>
          <a:p>
            <a:pPr>
              <a:buFont typeface="Calibri" panose="020F0502020204030204" pitchFamily="34" charset="0"/>
              <a:buChar char="•"/>
            </a:pPr>
            <a:r>
              <a:rPr lang="en-US" dirty="0"/>
              <a:t> Decoder applied to latent unit predicted from activity of subset of neurons that best aligned with each model unit</a:t>
            </a:r>
          </a:p>
          <a:p>
            <a:pPr>
              <a:buFont typeface="Calibri" panose="020F0502020204030204" pitchFamily="34" charset="0"/>
              <a:buChar char="•"/>
            </a:pPr>
            <a:endParaRPr lang="en-US" dirty="0"/>
          </a:p>
          <a:p>
            <a:pPr>
              <a:buFont typeface="Calibri" panose="020F0502020204030204" pitchFamily="34" charset="0"/>
              <a:buChar char="•"/>
            </a:pPr>
            <a:r>
              <a:rPr lang="en-US" dirty="0"/>
              <a:t> Disentangled units carried sufficient information to decode unseen faces</a:t>
            </a:r>
          </a:p>
        </p:txBody>
      </p:sp>
      <p:pic>
        <p:nvPicPr>
          <p:cNvPr id="10" name="Segnaposto contenuto 9" descr="Immagine che contiene testo, posando, gruppo, diverso&#10;&#10;Descrizione generata automaticamente">
            <a:extLst>
              <a:ext uri="{FF2B5EF4-FFF2-40B4-BE49-F238E27FC236}">
                <a16:creationId xmlns:a16="http://schemas.microsoft.com/office/drawing/2014/main" id="{CE866E73-1B92-4CD5-BEF0-3FF7100224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375" y="2361190"/>
            <a:ext cx="4793214" cy="2404215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05F77D2-0D2E-4C1B-A216-BB80AD60D4F3}"/>
              </a:ext>
            </a:extLst>
          </p:cNvPr>
          <p:cNvSpPr txBox="1"/>
          <p:nvPr/>
        </p:nvSpPr>
        <p:spPr>
          <a:xfrm>
            <a:off x="5883964" y="4897198"/>
            <a:ext cx="63080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900" b="0" u="none" strike="noStrike" baseline="0" dirty="0">
                <a:solidFill>
                  <a:schemeClr val="accent6">
                    <a:lumMod val="75000"/>
                  </a:schemeClr>
                </a:solidFill>
                <a:latin typeface="AdvOTea1a7398"/>
              </a:rPr>
              <a:t>Higgins et al.,</a:t>
            </a:r>
            <a:r>
              <a:rPr lang="en-US" sz="900" b="0" i="1" u="none" strike="noStrike" baseline="0" dirty="0">
                <a:solidFill>
                  <a:schemeClr val="accent6">
                    <a:lumMod val="75000"/>
                  </a:schemeClr>
                </a:solidFill>
                <a:latin typeface="AdvOTea1a7398"/>
              </a:rPr>
              <a:t> Unsupervised deep learning identi</a:t>
            </a:r>
            <a:r>
              <a:rPr lang="en-US" sz="900" b="0" i="1" u="none" strike="noStrike" baseline="0" dirty="0">
                <a:solidFill>
                  <a:schemeClr val="accent6">
                    <a:lumMod val="75000"/>
                  </a:schemeClr>
                </a:solidFill>
                <a:latin typeface="AdvOTea1a7398+fb"/>
              </a:rPr>
              <a:t>fi</a:t>
            </a:r>
            <a:r>
              <a:rPr lang="en-US" sz="900" b="0" i="1" u="none" strike="noStrike" baseline="0" dirty="0">
                <a:solidFill>
                  <a:schemeClr val="accent6">
                    <a:lumMod val="75000"/>
                  </a:schemeClr>
                </a:solidFill>
                <a:latin typeface="AdvOTea1a7398"/>
              </a:rPr>
              <a:t>es semantic </a:t>
            </a:r>
            <a:r>
              <a:rPr lang="it-IT" sz="900" b="0" i="1" u="none" strike="noStrike" baseline="0" dirty="0" err="1">
                <a:solidFill>
                  <a:schemeClr val="accent6">
                    <a:lumMod val="75000"/>
                  </a:schemeClr>
                </a:solidFill>
                <a:latin typeface="AdvOTea1a7398"/>
              </a:rPr>
              <a:t>disentanglement</a:t>
            </a:r>
            <a:r>
              <a:rPr lang="it-IT" sz="900" b="0" i="1" u="none" strike="noStrike" baseline="0" dirty="0">
                <a:solidFill>
                  <a:schemeClr val="accent6">
                    <a:lumMod val="75000"/>
                  </a:schemeClr>
                </a:solidFill>
                <a:latin typeface="AdvOTea1a7398"/>
              </a:rPr>
              <a:t> in single </a:t>
            </a:r>
            <a:r>
              <a:rPr lang="it-IT" sz="900" b="0" i="1" u="none" strike="noStrike" baseline="0" dirty="0" err="1">
                <a:solidFill>
                  <a:schemeClr val="accent6">
                    <a:lumMod val="75000"/>
                  </a:schemeClr>
                </a:solidFill>
                <a:latin typeface="AdvOTea1a7398"/>
              </a:rPr>
              <a:t>inferotemporal</a:t>
            </a:r>
            <a:r>
              <a:rPr lang="it-IT" sz="900" b="0" i="1" u="none" strike="noStrike" baseline="0" dirty="0">
                <a:solidFill>
                  <a:schemeClr val="accent6">
                    <a:lumMod val="75000"/>
                  </a:schemeClr>
                </a:solidFill>
                <a:latin typeface="AdvOTea1a7398"/>
              </a:rPr>
              <a:t> face patch </a:t>
            </a:r>
            <a:r>
              <a:rPr lang="it-IT" sz="900" b="0" i="1" u="none" strike="noStrike" baseline="0" dirty="0" err="1">
                <a:solidFill>
                  <a:schemeClr val="accent6">
                    <a:lumMod val="75000"/>
                  </a:schemeClr>
                </a:solidFill>
                <a:latin typeface="AdvOTea1a7398"/>
              </a:rPr>
              <a:t>neurons</a:t>
            </a:r>
            <a:r>
              <a:rPr lang="it-IT" sz="900" b="0" i="1" u="none" strike="noStrike" baseline="0" dirty="0">
                <a:solidFill>
                  <a:schemeClr val="accent6">
                    <a:lumMod val="75000"/>
                  </a:schemeClr>
                </a:solidFill>
                <a:latin typeface="AdvOTea1a7398"/>
              </a:rPr>
              <a:t>, </a:t>
            </a:r>
            <a:r>
              <a:rPr lang="it-IT" sz="900" b="0" u="none" strike="noStrike" baseline="0" dirty="0">
                <a:solidFill>
                  <a:schemeClr val="accent6">
                    <a:lumMod val="75000"/>
                  </a:schemeClr>
                </a:solidFill>
                <a:latin typeface="AdvOTea1a7398"/>
              </a:rPr>
              <a:t>(2021).</a:t>
            </a:r>
            <a:endParaRPr lang="it-IT" sz="9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052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1E9FED-C599-432F-8402-FB63BCA34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tx2"/>
                </a:solidFill>
              </a:rPr>
              <a:t>VAE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F3C9DE73-2A69-4F3C-A2F2-C52928FD38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412577"/>
                <a:ext cx="10058400" cy="2055706"/>
              </a:xfrm>
            </p:spPr>
            <p:txBody>
              <a:bodyPr>
                <a:norm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it-IT" dirty="0"/>
                  <a:t> Goal: </a:t>
                </a:r>
                <a:r>
                  <a:rPr lang="it-IT" dirty="0" err="1"/>
                  <a:t>maximize</a:t>
                </a:r>
                <a:r>
                  <a:rPr lang="it-IT" dirty="0"/>
                  <a:t> </a:t>
                </a:r>
                <a:r>
                  <a:rPr lang="it-IT" dirty="0" err="1"/>
                  <a:t>probability</a:t>
                </a:r>
                <a:r>
                  <a:rPr lang="it-IT" dirty="0"/>
                  <a:t> of</a:t>
                </a:r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while making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 err="1"/>
                  <a:t>as</a:t>
                </a:r>
                <a:r>
                  <a:rPr lang="it-IT" dirty="0"/>
                  <a:t> </a:t>
                </a:r>
                <a:r>
                  <a:rPr lang="it-IT" dirty="0" err="1"/>
                  <a:t>close</a:t>
                </a:r>
                <a:r>
                  <a:rPr lang="it-IT" dirty="0"/>
                  <a:t> </a:t>
                </a:r>
                <a:r>
                  <a:rPr lang="it-IT" dirty="0" err="1"/>
                  <a:t>as</a:t>
                </a:r>
                <a:r>
                  <a:rPr lang="it-IT" dirty="0"/>
                  <a:t> </a:t>
                </a:r>
                <a:r>
                  <a:rPr lang="it-IT" dirty="0" err="1"/>
                  <a:t>possible</a:t>
                </a:r>
                <a:r>
                  <a:rPr lang="it-IT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</m:sub>
                    </m:sSub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F3C9DE73-2A69-4F3C-A2F2-C52928FD38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412577"/>
                <a:ext cx="10058400" cy="2055706"/>
              </a:xfrm>
              <a:blipFill>
                <a:blip r:embed="rId5"/>
                <a:stretch>
                  <a:fillRect l="-145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07451955-3447-4D0D-AECD-A9DA8FBF2DA8}"/>
              </a:ext>
            </a:extLst>
          </p:cNvPr>
          <p:cNvCxnSpPr>
            <a:cxnSpLocks/>
          </p:cNvCxnSpPr>
          <p:nvPr/>
        </p:nvCxnSpPr>
        <p:spPr>
          <a:xfrm>
            <a:off x="5708371" y="3337560"/>
            <a:ext cx="0" cy="899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6857C23B-BA13-4E79-BAAF-E4E759CC8E1E}"/>
                  </a:ext>
                </a:extLst>
              </p:cNvPr>
              <p:cNvSpPr txBox="1"/>
              <p:nvPr/>
            </p:nvSpPr>
            <p:spPr>
              <a:xfrm>
                <a:off x="2947391" y="4342070"/>
                <a:ext cx="5521961" cy="4415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sub>
                          </m:sSub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sub>
                          </m:sSub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𝜗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6857C23B-BA13-4E79-BAAF-E4E759CC8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391" y="4342070"/>
                <a:ext cx="5521961" cy="441596"/>
              </a:xfrm>
              <a:prstGeom prst="rect">
                <a:avLst/>
              </a:prstGeom>
              <a:blipFill>
                <a:blip r:embed="rId7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6076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F242B5-1D65-4E32-9881-5BB18E609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z="4800" dirty="0">
                <a:solidFill>
                  <a:schemeClr val="tx2"/>
                </a:solidFill>
                <a:cs typeface="Calibri" panose="020F0502020204030204" pitchFamily="34" charset="0"/>
              </a:rPr>
              <a:t>β</a:t>
            </a:r>
            <a:r>
              <a:rPr lang="it-IT" sz="4800" dirty="0">
                <a:solidFill>
                  <a:schemeClr val="tx2"/>
                </a:solidFill>
                <a:cs typeface="Calibri" panose="020F0502020204030204" pitchFamily="34" charset="0"/>
              </a:rPr>
              <a:t>-VAE</a:t>
            </a:r>
            <a:endParaRPr lang="it-IT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7B10F081-9F31-4C1A-ABEF-279DE791F8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it-IT" dirty="0"/>
              </a:p>
              <a:p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Loss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it-IT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r>
                      <a:rPr lang="it-IT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it-IT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sub>
                        </m:sSub>
                        <m:d>
                          <m:dPr>
                            <m:ctrlPr>
                              <a:rPr lang="it-IT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e>
                            <m:r>
                              <a:rPr lang="it-IT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it-IT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 b="0" i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it-IT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it-IT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it-IT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it-IT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it-IT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− 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β</m:t>
                    </m:r>
                    <m:sSub>
                      <m:sSubPr>
                        <m:ctrlPr>
                          <a:rPr lang="it-IT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𝐾𝐿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sub>
                        </m:sSub>
                        <m:d>
                          <m:dPr>
                            <m:ctrlPr>
                              <a:rPr lang="it-IT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e>
                            <m:r>
                              <a:rPr lang="it-IT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it-IT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𝜗</m:t>
                            </m:r>
                          </m:sub>
                        </m:sSub>
                        <m:r>
                          <a:rPr lang="it-IT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it-IT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it-IT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lang="it-IT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limits</a:t>
                </a:r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the </a:t>
                </a:r>
                <a:r>
                  <a:rPr lang="it-IT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capacity</a:t>
                </a:r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of </a:t>
                </a:r>
                <a:r>
                  <a:rPr lang="it-IT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latent</a:t>
                </a:r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information </a:t>
                </a:r>
                <a:r>
                  <a:rPr lang="it-IT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channels</a:t>
                </a:r>
                <a:endParaRPr lang="it-IT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it-IT" dirty="0"/>
                  <a:t>controls the </a:t>
                </a:r>
                <a:r>
                  <a:rPr lang="it-IT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emphasis</a:t>
                </a:r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on learning </a:t>
                </a:r>
                <a:r>
                  <a:rPr lang="it-IT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statistically</a:t>
                </a:r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indipendent</a:t>
                </a:r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factors</a:t>
                </a:r>
                <a:endParaRPr lang="it-IT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it-IT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it-IT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el-G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β</a:t>
                </a:r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= 1 --&gt; VAE framework       </a:t>
                </a:r>
                <a:r>
                  <a:rPr lang="el-G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β</a:t>
                </a:r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&gt; 1 --&gt; learning </a:t>
                </a:r>
                <a:r>
                  <a:rPr lang="it-IT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disentangled</a:t>
                </a:r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representations</a:t>
                </a:r>
                <a:endParaRPr lang="it-IT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7B10F081-9F31-4C1A-ABEF-279DE791F8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145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489CF9F8-A3D9-4F4A-8E1D-2F57967BF1D2}"/>
              </a:ext>
            </a:extLst>
          </p:cNvPr>
          <p:cNvCxnSpPr>
            <a:cxnSpLocks/>
          </p:cNvCxnSpPr>
          <p:nvPr/>
        </p:nvCxnSpPr>
        <p:spPr>
          <a:xfrm>
            <a:off x="1987825" y="2531165"/>
            <a:ext cx="9939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065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1CC699-C4D7-4DC3-B262-47A7ED1BA4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sz="6000" dirty="0" err="1">
                <a:solidFill>
                  <a:schemeClr val="tx2"/>
                </a:solidFill>
              </a:rPr>
              <a:t>Disentanglement</a:t>
            </a:r>
            <a:r>
              <a:rPr lang="it-IT" sz="6000" dirty="0">
                <a:solidFill>
                  <a:schemeClr val="tx2"/>
                </a:solidFill>
              </a:rPr>
              <a:t> in </a:t>
            </a:r>
            <a:r>
              <a:rPr lang="el-GR" sz="6000" dirty="0">
                <a:solidFill>
                  <a:schemeClr val="tx2"/>
                </a:solidFill>
                <a:cs typeface="Calibri" panose="020F0502020204030204" pitchFamily="34" charset="0"/>
              </a:rPr>
              <a:t>β</a:t>
            </a:r>
            <a:r>
              <a:rPr lang="it-IT" sz="6000" dirty="0">
                <a:solidFill>
                  <a:schemeClr val="tx2"/>
                </a:solidFill>
                <a:cs typeface="Calibri" panose="020F0502020204030204" pitchFamily="34" charset="0"/>
              </a:rPr>
              <a:t>-VAE</a:t>
            </a:r>
            <a:r>
              <a:rPr lang="it-IT" sz="6000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0198490-1BAD-47D2-89FD-A82534D2C3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8959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24FE69-4F60-431B-9A5D-82A9B3A15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solidFill>
                  <a:schemeClr val="tx2"/>
                </a:solidFill>
              </a:rPr>
              <a:t>Disentangled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representations</a:t>
            </a:r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8FE4CFC-5C16-422A-96BA-82C7A1F4C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01172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</a:t>
            </a:r>
            <a:r>
              <a:rPr lang="it-IT" dirty="0" err="1"/>
              <a:t>Assumption</a:t>
            </a:r>
            <a:r>
              <a:rPr lang="it-IT" dirty="0"/>
              <a:t>: subset of generative </a:t>
            </a:r>
            <a:r>
              <a:rPr lang="it-IT" dirty="0" err="1"/>
              <a:t>factors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generated</a:t>
            </a:r>
            <a:r>
              <a:rPr lang="it-IT" dirty="0"/>
              <a:t> the data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</a:t>
            </a:r>
            <a:r>
              <a:rPr lang="it-IT" dirty="0" err="1"/>
              <a:t>latent</a:t>
            </a:r>
            <a:r>
              <a:rPr lang="it-IT" dirty="0"/>
              <a:t> </a:t>
            </a:r>
            <a:r>
              <a:rPr lang="it-IT" dirty="0" err="1"/>
              <a:t>units</a:t>
            </a:r>
            <a:r>
              <a:rPr lang="it-IT" dirty="0"/>
              <a:t> must be sensitive to </a:t>
            </a:r>
            <a:r>
              <a:rPr lang="it-IT" dirty="0" err="1"/>
              <a:t>changes</a:t>
            </a:r>
            <a:r>
              <a:rPr lang="it-IT" dirty="0"/>
              <a:t> in single generative </a:t>
            </a:r>
            <a:r>
              <a:rPr lang="it-IT" dirty="0" err="1"/>
              <a:t>factors</a:t>
            </a:r>
            <a:r>
              <a:rPr lang="it-IT" dirty="0"/>
              <a:t> </a:t>
            </a:r>
            <a:r>
              <a:rPr lang="it-IT" dirty="0" err="1"/>
              <a:t>while</a:t>
            </a:r>
            <a:r>
              <a:rPr lang="it-IT" dirty="0"/>
              <a:t> </a:t>
            </a:r>
            <a:r>
              <a:rPr lang="it-IT" dirty="0" err="1"/>
              <a:t>being</a:t>
            </a:r>
            <a:r>
              <a:rPr lang="it-IT" dirty="0"/>
              <a:t> </a:t>
            </a:r>
            <a:r>
              <a:rPr lang="it-IT" dirty="0" err="1"/>
              <a:t>invariant</a:t>
            </a:r>
            <a:r>
              <a:rPr lang="it-IT" dirty="0"/>
              <a:t> to </a:t>
            </a:r>
            <a:r>
              <a:rPr lang="it-IT" dirty="0" err="1"/>
              <a:t>others</a:t>
            </a: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 </a:t>
            </a:r>
            <a:r>
              <a:rPr lang="it-IT" dirty="0" err="1"/>
              <a:t>example</a:t>
            </a:r>
            <a:r>
              <a:rPr lang="it-IT" dirty="0"/>
              <a:t>: </a:t>
            </a:r>
            <a:r>
              <a:rPr lang="it-IT" dirty="0" err="1"/>
              <a:t>faces</a:t>
            </a:r>
            <a:endParaRPr lang="it-IT" dirty="0"/>
          </a:p>
        </p:txBody>
      </p: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4B9B6D4-1D9E-4A23-B89B-884C1E03D8DD}"/>
              </a:ext>
            </a:extLst>
          </p:cNvPr>
          <p:cNvCxnSpPr>
            <a:cxnSpLocks/>
          </p:cNvCxnSpPr>
          <p:nvPr/>
        </p:nvCxnSpPr>
        <p:spPr>
          <a:xfrm flipH="1">
            <a:off x="5539410" y="2790283"/>
            <a:ext cx="587070" cy="649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F9EFCEE3-DE66-4537-A2E0-AEC7351F4BD4}"/>
              </a:ext>
            </a:extLst>
          </p:cNvPr>
          <p:cNvCxnSpPr>
            <a:cxnSpLocks/>
          </p:cNvCxnSpPr>
          <p:nvPr/>
        </p:nvCxnSpPr>
        <p:spPr>
          <a:xfrm>
            <a:off x="6126480" y="2779644"/>
            <a:ext cx="579120" cy="649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3F5FD76-736D-4E1E-A683-A1670670B6E9}"/>
              </a:ext>
            </a:extLst>
          </p:cNvPr>
          <p:cNvSpPr txBox="1"/>
          <p:nvPr/>
        </p:nvSpPr>
        <p:spPr>
          <a:xfrm>
            <a:off x="4505849" y="3535512"/>
            <a:ext cx="13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indipendent</a:t>
            </a:r>
            <a:endParaRPr lang="it-IT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1C2C1154-6F2D-4AE0-BACC-FF3B088CB4A0}"/>
              </a:ext>
            </a:extLst>
          </p:cNvPr>
          <p:cNvSpPr txBox="1"/>
          <p:nvPr/>
        </p:nvSpPr>
        <p:spPr>
          <a:xfrm>
            <a:off x="6126480" y="3535512"/>
            <a:ext cx="141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interpretable</a:t>
            </a:r>
            <a:endParaRPr lang="it-IT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8848F53-624B-4121-999E-2368AEA864EB}"/>
              </a:ext>
            </a:extLst>
          </p:cNvPr>
          <p:cNvSpPr txBox="1"/>
          <p:nvPr/>
        </p:nvSpPr>
        <p:spPr>
          <a:xfrm>
            <a:off x="1097280" y="4650320"/>
            <a:ext cx="48510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it-IT" sz="900" dirty="0">
                <a:solidFill>
                  <a:schemeClr val="accent6">
                    <a:lumMod val="75000"/>
                  </a:schemeClr>
                </a:solidFill>
              </a:rPr>
              <a:t>Higgins et al. </a:t>
            </a:r>
            <a:r>
              <a:rPr lang="el-GR" sz="9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en-US" sz="900" b="0" i="0" u="none" strike="noStrike" baseline="0" dirty="0">
                <a:solidFill>
                  <a:schemeClr val="accent6">
                    <a:lumMod val="75000"/>
                  </a:schemeClr>
                </a:solidFill>
                <a:latin typeface="NimbusRomNo9L-Regu"/>
              </a:rPr>
              <a:t>-VAE: learning ba</a:t>
            </a:r>
            <a:r>
              <a:rPr lang="en-US" sz="900" dirty="0">
                <a:solidFill>
                  <a:schemeClr val="accent6">
                    <a:lumMod val="75000"/>
                  </a:schemeClr>
                </a:solidFill>
                <a:latin typeface="NimbusRomNo9L-Regu"/>
              </a:rPr>
              <a:t>sic visual concepts with a constrained variational framework, (2017)</a:t>
            </a:r>
            <a:endParaRPr lang="it-IT" sz="9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186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C01B6C-0DD3-4485-B5A3-B2E37AFCE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tx2"/>
                </a:solidFill>
              </a:rPr>
              <a:t>Information </a:t>
            </a:r>
            <a:r>
              <a:rPr lang="it-IT" dirty="0" err="1">
                <a:solidFill>
                  <a:schemeClr val="tx2"/>
                </a:solidFill>
              </a:rPr>
              <a:t>bottleneck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principle</a:t>
            </a:r>
            <a:endParaRPr lang="it-IT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8FD3BACD-3B2F-4D4A-8184-A659995CCB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29295" y="2999379"/>
                <a:ext cx="2767054" cy="514386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𝑚𝑎𝑥</m:t>
                    </m:r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β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8FD3BACD-3B2F-4D4A-8184-A659995CCB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29295" y="2999379"/>
                <a:ext cx="2767054" cy="514386"/>
              </a:xfrm>
              <a:blipFill>
                <a:blip r:embed="rId5"/>
                <a:stretch>
                  <a:fillRect l="-5727" t="-142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940139E4-07D6-4AD6-B2F7-02637E0B34A4}"/>
                  </a:ext>
                </a:extLst>
              </p:cNvPr>
              <p:cNvSpPr txBox="1"/>
              <p:nvPr/>
            </p:nvSpPr>
            <p:spPr>
              <a:xfrm>
                <a:off x="1189907" y="1895739"/>
                <a:ext cx="9610609" cy="9452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Setting of IB theory</a:t>
                </a:r>
                <a:r>
                  <a:rPr lang="it-IT" b="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:</a:t>
                </a:r>
              </a:p>
              <a:p>
                <a:endParaRPr lang="it-IT" b="0" i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it-IT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it-IT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 Goal: </a:t>
                </a:r>
                <a:r>
                  <a:rPr lang="it-IT" b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learn</a:t>
                </a:r>
                <a:r>
                  <a:rPr lang="it-IT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 </a:t>
                </a:r>
                <a:r>
                  <a:rPr lang="it-IT" b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representation</a:t>
                </a:r>
                <a:r>
                  <a:rPr lang="it-IT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Z</m:t>
                    </m:r>
                    <m:r>
                      <a:rPr lang="it-IT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of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it-IT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it-IT" b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useful</a:t>
                </a:r>
                <a:r>
                  <a:rPr lang="it-IT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for </a:t>
                </a:r>
                <a:r>
                  <a:rPr lang="it-IT" b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inferring</a:t>
                </a:r>
                <a:r>
                  <a:rPr lang="it-IT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it-IT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it-IT" b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while</a:t>
                </a:r>
                <a:r>
                  <a:rPr lang="it-IT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keeping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it-IT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it-IT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it-IT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it-IT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) </a:t>
                </a:r>
                <a:r>
                  <a:rPr lang="it-IT" b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above</a:t>
                </a:r>
                <a:r>
                  <a:rPr lang="it-IT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it-IT" b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threshold</a:t>
                </a:r>
                <a:r>
                  <a:rPr lang="it-IT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940139E4-07D6-4AD6-B2F7-02637E0B34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907" y="1895739"/>
                <a:ext cx="9610609" cy="945259"/>
              </a:xfrm>
              <a:prstGeom prst="rect">
                <a:avLst/>
              </a:prstGeom>
              <a:blipFill>
                <a:blip r:embed="rId6"/>
                <a:stretch>
                  <a:fillRect l="-507" t="-3871" b="-774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BC39A4BE-56A8-446E-A3BD-E35375253EEE}"/>
                  </a:ext>
                </a:extLst>
              </p:cNvPr>
              <p:cNvSpPr txBox="1"/>
              <p:nvPr/>
            </p:nvSpPr>
            <p:spPr>
              <a:xfrm>
                <a:off x="3008244" y="4017002"/>
                <a:ext cx="5492914" cy="585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it-IT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𝑎𝑥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it-IT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it-IT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it-IT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it-IT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it-IT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r>
                                        <a:rPr lang="it-IT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it-IT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it-IT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  <m:sSub>
                            <m:sSubPr>
                              <m:ctrlPr>
                                <a:rPr lang="it-IT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it-IT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it-IT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it-IT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it-IT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it-IT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𝜗</m:t>
                                  </m:r>
                                </m:sub>
                              </m:sSub>
                              <m:r>
                                <a:rPr lang="it-IT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it-IT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it-IT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BC39A4BE-56A8-446E-A3BD-E35375253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244" y="4017002"/>
                <a:ext cx="5492914" cy="5852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FCED70B-EDE4-41E9-A303-428F69D15C5A}"/>
              </a:ext>
            </a:extLst>
          </p:cNvPr>
          <p:cNvCxnSpPr>
            <a:cxnSpLocks/>
          </p:cNvCxnSpPr>
          <p:nvPr/>
        </p:nvCxnSpPr>
        <p:spPr>
          <a:xfrm>
            <a:off x="5612822" y="3429000"/>
            <a:ext cx="0" cy="607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94073489-4829-4F46-82E8-86C82A901151}"/>
                  </a:ext>
                </a:extLst>
              </p:cNvPr>
              <p:cNvSpPr txBox="1"/>
              <p:nvPr/>
            </p:nvSpPr>
            <p:spPr>
              <a:xfrm>
                <a:off x="1097280" y="4916557"/>
                <a:ext cx="3713259" cy="1225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 </a:t>
                </a:r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- </a:t>
                </a:r>
                <a:r>
                  <a:rPr lang="it-IT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both</a:t>
                </a:r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d>
                      <m:dPr>
                        <m:ctrlPr>
                          <a:rPr lang="it-IT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it-IT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it-IT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𝜗</m:t>
                        </m:r>
                      </m:sub>
                    </m:sSub>
                    <m:r>
                      <a:rPr lang="it-IT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) are </a:t>
                </a:r>
                <a:r>
                  <a:rPr lang="it-IT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factorised</a:t>
                </a:r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 </a:t>
                </a:r>
              </a:p>
              <a:p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-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it-IT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it-IT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it-IT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it-IT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(0,1)</m:t>
                    </m:r>
                  </m:oMath>
                </a14:m>
                <a:endParaRPr lang="it-IT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- </a:t>
                </a:r>
                <a:r>
                  <a:rPr lang="it-IT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reparametrization</a:t>
                </a:r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trick</a:t>
                </a:r>
                <a:endParaRPr lang="it-IT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94073489-4829-4F46-82E8-86C82A9011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4916557"/>
                <a:ext cx="3713259" cy="1225015"/>
              </a:xfrm>
              <a:prstGeom prst="rect">
                <a:avLst/>
              </a:prstGeom>
              <a:blipFill>
                <a:blip r:embed="rId8"/>
                <a:stretch>
                  <a:fillRect t="-2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ECEE3FAD-565D-4B8B-B03E-CD8BAC3BF192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810539" y="5529065"/>
            <a:ext cx="107342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A351ED13-1563-4DAD-A85F-53C477FC2BC6}"/>
                  </a:ext>
                </a:extLst>
              </p:cNvPr>
              <p:cNvSpPr txBox="1"/>
              <p:nvPr/>
            </p:nvSpPr>
            <p:spPr>
              <a:xfrm>
                <a:off x="6056238" y="5141691"/>
                <a:ext cx="5340624" cy="671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sub>
                    </m:sSub>
                    <m:d>
                      <m:dPr>
                        <m:ctrlPr>
                          <a:rPr lang="it-IT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it-IT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as</a:t>
                </a:r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 set of </a:t>
                </a:r>
                <a:r>
                  <a:rPr lang="it-IT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indipendent</a:t>
                </a:r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white </a:t>
                </a:r>
                <a:r>
                  <a:rPr lang="it-IT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gaussian</a:t>
                </a:r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noise</a:t>
                </a:r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channels</a:t>
                </a:r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it-IT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each</a:t>
                </a:r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transmitting</a:t>
                </a:r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info </a:t>
                </a:r>
                <a:r>
                  <a:rPr lang="it-IT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about</a:t>
                </a:r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it-IT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A351ED13-1563-4DAD-A85F-53C477FC2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238" y="5141691"/>
                <a:ext cx="5340624" cy="671018"/>
              </a:xfrm>
              <a:prstGeom prst="rect">
                <a:avLst/>
              </a:prstGeom>
              <a:blipFill>
                <a:blip r:embed="rId9"/>
                <a:stretch>
                  <a:fillRect l="-912" t="-3604" b="-1261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5C40ACE-312C-474B-B84A-DED1020CC256}"/>
              </a:ext>
            </a:extLst>
          </p:cNvPr>
          <p:cNvSpPr txBox="1"/>
          <p:nvPr/>
        </p:nvSpPr>
        <p:spPr>
          <a:xfrm>
            <a:off x="6096000" y="5731055"/>
            <a:ext cx="32810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solidFill>
                  <a:schemeClr val="accent6">
                    <a:lumMod val="75000"/>
                  </a:schemeClr>
                </a:solidFill>
              </a:rPr>
              <a:t>Burgess et al., </a:t>
            </a:r>
            <a:r>
              <a:rPr lang="it-IT" sz="900" i="1" dirty="0" err="1">
                <a:solidFill>
                  <a:schemeClr val="accent6">
                    <a:lumMod val="75000"/>
                  </a:schemeClr>
                </a:solidFill>
              </a:rPr>
              <a:t>Understanding</a:t>
            </a:r>
            <a:r>
              <a:rPr lang="it-IT" sz="9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t-IT" sz="900" i="1" dirty="0" err="1">
                <a:solidFill>
                  <a:schemeClr val="accent6">
                    <a:lumMod val="75000"/>
                  </a:schemeClr>
                </a:solidFill>
              </a:rPr>
              <a:t>disentanglement</a:t>
            </a:r>
            <a:r>
              <a:rPr lang="it-IT" sz="900" i="1" dirty="0">
                <a:solidFill>
                  <a:schemeClr val="accent6">
                    <a:lumMod val="75000"/>
                  </a:schemeClr>
                </a:solidFill>
              </a:rPr>
              <a:t> in </a:t>
            </a:r>
            <a:r>
              <a:rPr lang="el-GR" sz="900" i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it-IT" sz="900" i="1" dirty="0">
                <a:solidFill>
                  <a:schemeClr val="accent6">
                    <a:lumMod val="75000"/>
                  </a:schemeClr>
                </a:solidFill>
              </a:rPr>
              <a:t>-VAE, (2018).</a:t>
            </a:r>
            <a:r>
              <a:rPr lang="it-IT" sz="900" dirty="0">
                <a:solidFill>
                  <a:schemeClr val="accent6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898423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ttivo">
  <a:themeElements>
    <a:clrScheme name="Blu cald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etrospettiv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2542</TotalTime>
  <Words>2616</Words>
  <Application>Microsoft Office PowerPoint</Application>
  <PresentationFormat>Widescreen</PresentationFormat>
  <Paragraphs>340</Paragraphs>
  <Slides>45</Slides>
  <Notes>28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45</vt:i4>
      </vt:variant>
    </vt:vector>
  </HeadingPairs>
  <TitlesOfParts>
    <vt:vector size="55" baseType="lpstr">
      <vt:lpstr>AdvOT1ef757c0</vt:lpstr>
      <vt:lpstr>AdvOT1ef757c0+20</vt:lpstr>
      <vt:lpstr>AdvOTea1a7398</vt:lpstr>
      <vt:lpstr>AdvOTea1a7398+fb</vt:lpstr>
      <vt:lpstr>Arial</vt:lpstr>
      <vt:lpstr>Calibri</vt:lpstr>
      <vt:lpstr>Calibri Light</vt:lpstr>
      <vt:lpstr>Cambria Math</vt:lpstr>
      <vt:lpstr>NimbusRomNo9L-Regu</vt:lpstr>
      <vt:lpstr>Retrospettivo</vt:lpstr>
      <vt:lpstr>β-VAE: semantic disentanglement in inferotemporal face patch neurons</vt:lpstr>
      <vt:lpstr>Outline</vt:lpstr>
      <vt:lpstr>β-VAE</vt:lpstr>
      <vt:lpstr>VAE</vt:lpstr>
      <vt:lpstr>VAE</vt:lpstr>
      <vt:lpstr>β-VAE</vt:lpstr>
      <vt:lpstr>Disentanglement in β-VAE </vt:lpstr>
      <vt:lpstr>Disentangled representations</vt:lpstr>
      <vt:lpstr>Information bottleneck principle</vt:lpstr>
      <vt:lpstr>Learning pressure</vt:lpstr>
      <vt:lpstr>Latent dimensions alignment</vt:lpstr>
      <vt:lpstr>Results </vt:lpstr>
      <vt:lpstr>Code for facial identity in primate brain</vt:lpstr>
      <vt:lpstr>Two-stream hypothesis</vt:lpstr>
      <vt:lpstr>Code for facial identity in macque’s brain</vt:lpstr>
      <vt:lpstr>Learning objective</vt:lpstr>
      <vt:lpstr>Semantic disentanglement in inferotemporal face patch neurons</vt:lpstr>
      <vt:lpstr>Presentazione standard di PowerPoint</vt:lpstr>
      <vt:lpstr>Dataset </vt:lpstr>
      <vt:lpstr>Single disentangled units explain activity of single neurons</vt:lpstr>
      <vt:lpstr>Neural alignment score</vt:lpstr>
      <vt:lpstr>All aspects of disentanglement objective are important</vt:lpstr>
      <vt:lpstr>Conclusions</vt:lpstr>
      <vt:lpstr>β-VAE on animal faces</vt:lpstr>
      <vt:lpstr>β-VAE implementation</vt:lpstr>
      <vt:lpstr>β-VAE on MNIST (β = 1)</vt:lpstr>
      <vt:lpstr>β-VAE on MNIST (β = 1)</vt:lpstr>
      <vt:lpstr>β-VAE on MNIST (β = 5)</vt:lpstr>
      <vt:lpstr>β-VAE on MNIST (β = 5)</vt:lpstr>
      <vt:lpstr>β-VAE on MNIST (β = 120)</vt:lpstr>
      <vt:lpstr>β-VAE on AFHQ</vt:lpstr>
      <vt:lpstr>β-VAE on Cats (β = 1)</vt:lpstr>
      <vt:lpstr>β-VAE on Cats (β = 1)</vt:lpstr>
      <vt:lpstr>β-VAE on Cats (β = 1)</vt:lpstr>
      <vt:lpstr>β-VAE on Cats (β = 1)</vt:lpstr>
      <vt:lpstr>β-VAE on Cats (β = 120)</vt:lpstr>
      <vt:lpstr>β-VAE on Cats (β = 120)</vt:lpstr>
      <vt:lpstr>β-VAE on Cats (β = 120)</vt:lpstr>
      <vt:lpstr>Conclusions:</vt:lpstr>
      <vt:lpstr>Thank you for you attention</vt:lpstr>
      <vt:lpstr>Presentazione standard di PowerPoint</vt:lpstr>
      <vt:lpstr>Reparametrization trick</vt:lpstr>
      <vt:lpstr>Presentazione standard di PowerPoint</vt:lpstr>
      <vt:lpstr>Presentazione standard di PowerPoint</vt:lpstr>
      <vt:lpstr>Disentangled units are sufficient to decode novel faces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β-VAE: semantic disentanglement in inferotemporal face patch neurons</dc:title>
  <dc:creator>matteo marturini</dc:creator>
  <cp:lastModifiedBy>matteo marturini</cp:lastModifiedBy>
  <cp:revision>28</cp:revision>
  <dcterms:created xsi:type="dcterms:W3CDTF">2022-01-24T10:16:24Z</dcterms:created>
  <dcterms:modified xsi:type="dcterms:W3CDTF">2022-02-20T19:52:50Z</dcterms:modified>
</cp:coreProperties>
</file>